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0"/>
  </p:notesMasterIdLst>
  <p:sldIdLst>
    <p:sldId id="256" r:id="rId2"/>
    <p:sldId id="257" r:id="rId3"/>
    <p:sldId id="271" r:id="rId4"/>
    <p:sldId id="260" r:id="rId5"/>
    <p:sldId id="261" r:id="rId6"/>
    <p:sldId id="262" r:id="rId7"/>
    <p:sldId id="263" r:id="rId8"/>
    <p:sldId id="272" r:id="rId9"/>
    <p:sldId id="265" r:id="rId10"/>
    <p:sldId id="273" r:id="rId11"/>
    <p:sldId id="276" r:id="rId12"/>
    <p:sldId id="267" r:id="rId13"/>
    <p:sldId id="269" r:id="rId14"/>
    <p:sldId id="275" r:id="rId15"/>
    <p:sldId id="274"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snapToGrid="0">
      <p:cViewPr>
        <p:scale>
          <a:sx n="66" d="100"/>
          <a:sy n="66" d="100"/>
        </p:scale>
        <p:origin x="-8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FINAL</a:t>
            </a:r>
            <a:r>
              <a:rPr lang="en-US" baseline="0"/>
              <a:t> DAY WEIGHT</a:t>
            </a:r>
            <a:endParaRPr lang="en-US"/>
          </a:p>
        </c:rich>
      </c:tx>
      <c:layout>
        <c:manualLayout>
          <c:xMode val="edge"/>
          <c:yMode val="edge"/>
          <c:x val="0.21745907510275764"/>
          <c:y val="6.2761337763285616E-2"/>
        </c:manualLayout>
      </c:layout>
      <c:overlay val="0"/>
      <c:spPr>
        <a:noFill/>
        <a:ln>
          <a:noFill/>
        </a:ln>
        <a:effectLst/>
      </c:spPr>
    </c:title>
    <c:autoTitleDeleted val="0"/>
    <c:plotArea>
      <c:layout>
        <c:manualLayout>
          <c:layoutTarget val="inner"/>
          <c:xMode val="edge"/>
          <c:yMode val="edge"/>
          <c:x val="0.16513640776403807"/>
          <c:y val="5.1958280495836895E-2"/>
          <c:w val="0.77846091922215799"/>
          <c:h val="0.80494213032531237"/>
        </c:manualLayout>
      </c:layout>
      <c:barChart>
        <c:barDir val="col"/>
        <c:grouping val="clustered"/>
        <c:varyColors val="0"/>
        <c:ser>
          <c:idx val="0"/>
          <c:order val="0"/>
          <c:spPr>
            <a:solidFill>
              <a:schemeClr val="accent1"/>
            </a:solidFill>
            <a:ln>
              <a:solidFill>
                <a:srgbClr val="0070C0"/>
              </a:solidFill>
            </a:ln>
            <a:effectLst/>
          </c:spPr>
          <c:invertIfNegative val="0"/>
          <c:dPt>
            <c:idx val="0"/>
            <c:invertIfNegative val="0"/>
            <c:bubble3D val="0"/>
            <c:spPr>
              <a:solidFill>
                <a:srgbClr val="FF0000"/>
              </a:solidFill>
              <a:ln>
                <a:solidFill>
                  <a:srgbClr val="0070C0"/>
                </a:solidFill>
              </a:ln>
              <a:effectLst/>
            </c:spPr>
            <c:extLst xmlns:c16r2="http://schemas.microsoft.com/office/drawing/2015/06/chart">
              <c:ext xmlns:c16="http://schemas.microsoft.com/office/drawing/2014/chart" uri="{C3380CC4-5D6E-409C-BE32-E72D297353CC}">
                <c16:uniqueId val="{00000001-7268-47E2-8122-C78F8E3FDB54}"/>
              </c:ext>
            </c:extLst>
          </c:dPt>
          <c:dPt>
            <c:idx val="1"/>
            <c:invertIfNegative val="0"/>
            <c:bubble3D val="0"/>
            <c:spPr>
              <a:solidFill>
                <a:schemeClr val="accent2">
                  <a:lumMod val="75000"/>
                </a:schemeClr>
              </a:solidFill>
              <a:ln>
                <a:solidFill>
                  <a:srgbClr val="0070C0"/>
                </a:solidFill>
              </a:ln>
              <a:effectLst/>
            </c:spPr>
            <c:extLst xmlns:c16r2="http://schemas.microsoft.com/office/drawing/2015/06/chart">
              <c:ext xmlns:c16="http://schemas.microsoft.com/office/drawing/2014/chart" uri="{C3380CC4-5D6E-409C-BE32-E72D297353CC}">
                <c16:uniqueId val="{00000003-7268-47E2-8122-C78F8E3FDB54}"/>
              </c:ext>
            </c:extLst>
          </c:dPt>
          <c:dPt>
            <c:idx val="2"/>
            <c:invertIfNegative val="0"/>
            <c:bubble3D val="0"/>
            <c:spPr>
              <a:solidFill>
                <a:srgbClr val="92D050"/>
              </a:solidFill>
              <a:ln>
                <a:solidFill>
                  <a:srgbClr val="0070C0"/>
                </a:solidFill>
              </a:ln>
              <a:effectLst/>
            </c:spPr>
            <c:extLst xmlns:c16r2="http://schemas.microsoft.com/office/drawing/2015/06/chart">
              <c:ext xmlns:c16="http://schemas.microsoft.com/office/drawing/2014/chart" uri="{C3380CC4-5D6E-409C-BE32-E72D297353CC}">
                <c16:uniqueId val="{00000005-7268-47E2-8122-C78F8E3FDB54}"/>
              </c:ext>
            </c:extLst>
          </c:dPt>
          <c:dPt>
            <c:idx val="3"/>
            <c:invertIfNegative val="0"/>
            <c:bubble3D val="0"/>
            <c:spPr>
              <a:solidFill>
                <a:srgbClr val="7030A0">
                  <a:alpha val="81000"/>
                </a:srgbClr>
              </a:solidFill>
              <a:ln>
                <a:solidFill>
                  <a:srgbClr val="0070C0"/>
                </a:solidFill>
              </a:ln>
              <a:effectLst/>
            </c:spPr>
            <c:extLst xmlns:c16r2="http://schemas.microsoft.com/office/drawing/2015/06/chart">
              <c:ext xmlns:c16="http://schemas.microsoft.com/office/drawing/2014/chart" uri="{C3380CC4-5D6E-409C-BE32-E72D297353CC}">
                <c16:uniqueId val="{00000007-7268-47E2-8122-C78F8E3FDB54}"/>
              </c:ext>
            </c:extLst>
          </c:dPt>
          <c:dPt>
            <c:idx val="4"/>
            <c:invertIfNegative val="0"/>
            <c:bubble3D val="0"/>
            <c:spPr>
              <a:solidFill>
                <a:schemeClr val="accent5">
                  <a:lumMod val="60000"/>
                  <a:lumOff val="40000"/>
                </a:schemeClr>
              </a:solidFill>
              <a:ln>
                <a:solidFill>
                  <a:srgbClr val="0070C0"/>
                </a:solidFill>
              </a:ln>
              <a:effectLst/>
            </c:spPr>
            <c:extLst xmlns:c16r2="http://schemas.microsoft.com/office/drawing/2015/06/chart">
              <c:ext xmlns:c16="http://schemas.microsoft.com/office/drawing/2014/chart" uri="{C3380CC4-5D6E-409C-BE32-E72D297353CC}">
                <c16:uniqueId val="{00000009-7268-47E2-8122-C78F8E3FDB54}"/>
              </c:ext>
            </c:extLst>
          </c:dPt>
          <c:dLbls>
            <c:dLbl>
              <c:idx val="0"/>
              <c:layout>
                <c:manualLayout>
                  <c:x val="3.1517550187976128E-3"/>
                  <c:y val="-3.8219274097972961E-2"/>
                </c:manualLayout>
              </c:layout>
              <c:tx>
                <c:rich>
                  <a:bodyPr/>
                  <a:lstStyle/>
                  <a:p>
                    <a:r>
                      <a:rPr lang="en-US" altLang="en-US" dirty="0" smtClean="0"/>
                      <a:t>ab</a:t>
                    </a:r>
                    <a:endParaRPr lang="en-US" altLang="en-US" dirty="0"/>
                  </a:p>
                </c:rich>
              </c:tx>
              <c:dLblPos val="outEnd"/>
              <c:showLegendKey val="0"/>
              <c:showVal val="1"/>
              <c:showCatName val="0"/>
              <c:showSerName val="0"/>
              <c:showPercent val="0"/>
              <c:showBubbleSize val="0"/>
            </c:dLbl>
            <c:dLbl>
              <c:idx val="1"/>
              <c:layout>
                <c:manualLayout>
                  <c:x val="3.1517550187976128E-3"/>
                  <c:y val="-5.5207104390885962E-2"/>
                </c:manualLayout>
              </c:layout>
              <c:tx>
                <c:rich>
                  <a:bodyPr/>
                  <a:lstStyle/>
                  <a:p>
                    <a:r>
                      <a:rPr lang="en-US" altLang="en-US" dirty="0" smtClean="0"/>
                      <a:t>a</a:t>
                    </a:r>
                    <a:endParaRPr lang="en-US" altLang="en-US" dirty="0"/>
                  </a:p>
                </c:rich>
              </c:tx>
              <c:dLblPos val="outEnd"/>
              <c:showLegendKey val="0"/>
              <c:showVal val="1"/>
              <c:showCatName val="0"/>
              <c:showSerName val="0"/>
              <c:showPercent val="0"/>
              <c:showBubbleSize val="0"/>
            </c:dLbl>
            <c:dLbl>
              <c:idx val="2"/>
              <c:layout>
                <c:manualLayout>
                  <c:x val="-1.0368529502784645E-2"/>
                  <c:y val="-1.8244305509853388E-2"/>
                </c:manualLayout>
              </c:layout>
              <c:tx>
                <c:rich>
                  <a:bodyPr/>
                  <a:lstStyle/>
                  <a:p>
                    <a:r>
                      <a:rPr lang="en-US" altLang="en-US" dirty="0" smtClean="0"/>
                      <a:t>ab</a:t>
                    </a:r>
                    <a:endParaRPr lang="en-US" altLang="en-US" dirty="0"/>
                  </a:p>
                </c:rich>
              </c:tx>
              <c:dLblPos val="outEnd"/>
              <c:showLegendKey val="0"/>
              <c:showVal val="1"/>
              <c:showCatName val="0"/>
              <c:showSerName val="0"/>
              <c:showPercent val="0"/>
              <c:showBubbleSize val="0"/>
            </c:dLbl>
            <c:dLbl>
              <c:idx val="3"/>
              <c:layout>
                <c:manualLayout>
                  <c:x val="-2.2384905724059791E-3"/>
                  <c:y val="-4.3213071979354263E-2"/>
                </c:manualLayout>
              </c:layout>
              <c:tx>
                <c:rich>
                  <a:bodyPr/>
                  <a:lstStyle/>
                  <a:p>
                    <a:r>
                      <a:rPr lang="en-US" altLang="en-US" dirty="0" smtClean="0"/>
                      <a:t>a</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268-47E2-8122-C78F8E3FDB54}"/>
                </c:ext>
              </c:extLst>
            </c:dLbl>
            <c:dLbl>
              <c:idx val="4"/>
              <c:layout>
                <c:manualLayout>
                  <c:x val="0"/>
                  <c:y val="-1.5413000461034554E-2"/>
                </c:manualLayout>
              </c:layout>
              <c:tx>
                <c:rich>
                  <a:bodyPr/>
                  <a:lstStyle/>
                  <a:p>
                    <a:r>
                      <a:rPr lang="en-US" altLang="en-US" dirty="0" smtClean="0"/>
                      <a:t>b</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268-47E2-8122-C78F8E3FDB5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[GRAPHS.xlsx]Sheet1!$A$1:$A$5</c:f>
              <c:strCache>
                <c:ptCount val="5"/>
                <c:pt idx="0">
                  <c:v>A</c:v>
                </c:pt>
                <c:pt idx="1">
                  <c:v>B</c:v>
                </c:pt>
                <c:pt idx="2">
                  <c:v>C</c:v>
                </c:pt>
                <c:pt idx="3">
                  <c:v>D</c:v>
                </c:pt>
                <c:pt idx="4">
                  <c:v>E</c:v>
                </c:pt>
              </c:strCache>
            </c:strRef>
          </c:cat>
          <c:val>
            <c:numRef>
              <c:f>[GRAPHS.xlsx]Sheet1!$B$1:$B$5</c:f>
              <c:numCache>
                <c:formatCode>General</c:formatCode>
                <c:ptCount val="5"/>
                <c:pt idx="0">
                  <c:v>196.9</c:v>
                </c:pt>
                <c:pt idx="1">
                  <c:v>181</c:v>
                </c:pt>
                <c:pt idx="2">
                  <c:v>205.2</c:v>
                </c:pt>
                <c:pt idx="3">
                  <c:v>187</c:v>
                </c:pt>
                <c:pt idx="4">
                  <c:v>214.6</c:v>
                </c:pt>
              </c:numCache>
            </c:numRef>
          </c:val>
          <c:extLst xmlns:c16r2="http://schemas.microsoft.com/office/drawing/2015/06/chart">
            <c:ext xmlns:c16="http://schemas.microsoft.com/office/drawing/2014/chart" uri="{C3380CC4-5D6E-409C-BE32-E72D297353CC}">
              <c16:uniqueId val="{0000000A-7268-47E2-8122-C78F8E3FDB54}"/>
            </c:ext>
          </c:extLst>
        </c:ser>
        <c:dLbls>
          <c:dLblPos val="inEnd"/>
          <c:showLegendKey val="0"/>
          <c:showVal val="1"/>
          <c:showCatName val="0"/>
          <c:showSerName val="0"/>
          <c:showPercent val="0"/>
          <c:showBubbleSize val="0"/>
        </c:dLbls>
        <c:gapWidth val="226"/>
        <c:overlap val="-25"/>
        <c:axId val="241836416"/>
        <c:axId val="241861376"/>
      </c:barChart>
      <c:catAx>
        <c:axId val="24183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1861376"/>
        <c:crosses val="autoZero"/>
        <c:auto val="1"/>
        <c:lblAlgn val="ctr"/>
        <c:lblOffset val="100"/>
        <c:noMultiLvlLbl val="0"/>
      </c:catAx>
      <c:valAx>
        <c:axId val="24186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Final</a:t>
                </a:r>
                <a:r>
                  <a:rPr lang="en-US" sz="1800" baseline="0"/>
                  <a:t> day weight/g</a:t>
                </a:r>
                <a:endParaRPr lang="en-US" sz="1800"/>
              </a:p>
            </c:rich>
          </c:tx>
          <c:layout>
            <c:manualLayout>
              <c:xMode val="edge"/>
              <c:yMode val="edge"/>
              <c:x val="1.115547938063184E-2"/>
              <c:y val="0.150785749425146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183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SPECIFIC GROWTH RATE</a:t>
            </a:r>
          </a:p>
        </c:rich>
      </c:tx>
      <c:layout>
        <c:manualLayout>
          <c:xMode val="edge"/>
          <c:yMode val="edge"/>
          <c:x val="0.17717839191669665"/>
          <c:y val="1.2288786482334869E-2"/>
        </c:manualLayout>
      </c:layout>
      <c:overlay val="0"/>
      <c:spPr>
        <a:noFill/>
        <a:ln>
          <a:noFill/>
        </a:ln>
        <a:effectLst/>
      </c:spPr>
    </c:title>
    <c:autoTitleDeleted val="0"/>
    <c:plotArea>
      <c:layout>
        <c:manualLayout>
          <c:layoutTarget val="inner"/>
          <c:xMode val="edge"/>
          <c:yMode val="edge"/>
          <c:x val="0.15294006282001635"/>
          <c:y val="0.1319534639069278"/>
          <c:w val="0.83394518308162302"/>
          <c:h val="0.7248750497500996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914D-4CAB-8EE5-A9E9F960523D}"/>
              </c:ext>
            </c:extLst>
          </c:dPt>
          <c:dPt>
            <c:idx val="1"/>
            <c:invertIfNegative val="0"/>
            <c:bubble3D val="0"/>
            <c:spPr>
              <a:solidFill>
                <a:schemeClr val="accent2">
                  <a:lumMod val="75000"/>
                </a:schemeClr>
              </a:solidFill>
              <a:ln>
                <a:solidFill>
                  <a:schemeClr val="accent2"/>
                </a:solidFill>
              </a:ln>
              <a:effectLst>
                <a:outerShdw blurRad="50800" dist="50800" dir="5400000" algn="ctr" rotWithShape="0">
                  <a:schemeClr val="accent2"/>
                </a:outerShdw>
              </a:effectLst>
            </c:spPr>
            <c:extLst xmlns:c16r2="http://schemas.microsoft.com/office/drawing/2015/06/chart">
              <c:ext xmlns:c16="http://schemas.microsoft.com/office/drawing/2014/chart" uri="{C3380CC4-5D6E-409C-BE32-E72D297353CC}">
                <c16:uniqueId val="{00000003-914D-4CAB-8EE5-A9E9F960523D}"/>
              </c:ext>
            </c:extLst>
          </c:dPt>
          <c:dPt>
            <c:idx val="2"/>
            <c:invertIfNegative val="0"/>
            <c:bubble3D val="0"/>
            <c:spPr>
              <a:solidFill>
                <a:srgbClr val="92D050">
                  <a:alpha val="85000"/>
                </a:srgbClr>
              </a:solidFill>
              <a:ln>
                <a:noFill/>
              </a:ln>
              <a:effectLst/>
            </c:spPr>
            <c:extLst xmlns:c16r2="http://schemas.microsoft.com/office/drawing/2015/06/chart">
              <c:ext xmlns:c16="http://schemas.microsoft.com/office/drawing/2014/chart" uri="{C3380CC4-5D6E-409C-BE32-E72D297353CC}">
                <c16:uniqueId val="{00000005-914D-4CAB-8EE5-A9E9F960523D}"/>
              </c:ext>
            </c:extLst>
          </c:dPt>
          <c:dPt>
            <c:idx val="3"/>
            <c:invertIfNegative val="0"/>
            <c:bubble3D val="0"/>
            <c:spPr>
              <a:solidFill>
                <a:srgbClr val="7030A0">
                  <a:alpha val="75000"/>
                </a:srgbClr>
              </a:solidFill>
              <a:ln>
                <a:noFill/>
              </a:ln>
              <a:effectLst/>
            </c:spPr>
            <c:extLst xmlns:c16r2="http://schemas.microsoft.com/office/drawing/2015/06/chart">
              <c:ext xmlns:c16="http://schemas.microsoft.com/office/drawing/2014/chart" uri="{C3380CC4-5D6E-409C-BE32-E72D297353CC}">
                <c16:uniqueId val="{00000007-914D-4CAB-8EE5-A9E9F960523D}"/>
              </c:ext>
            </c:extLst>
          </c:dPt>
          <c:dPt>
            <c:idx val="4"/>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9-914D-4CAB-8EE5-A9E9F960523D}"/>
              </c:ext>
            </c:extLst>
          </c:dPt>
          <c:dLbls>
            <c:dLbl>
              <c:idx val="0"/>
              <c:layout>
                <c:manualLayout>
                  <c:x val="4.3715846994535519E-3"/>
                  <c:y val="5.004010008019969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14D-4CAB-8EE5-A9E9F960523D}"/>
                </c:ext>
              </c:extLst>
            </c:dLbl>
            <c:dLbl>
              <c:idx val="1"/>
              <c:layout>
                <c:manualLayout>
                  <c:x val="0"/>
                  <c:y val="1.008402016804024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14D-4CAB-8EE5-A9E9F960523D}"/>
                </c:ext>
              </c:extLst>
            </c:dLbl>
            <c:dLbl>
              <c:idx val="2"/>
              <c:layout>
                <c:manualLayout>
                  <c:x val="-8.014479365048651E-17"/>
                  <c:y val="1.00840201680402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14D-4CAB-8EE5-A9E9F960523D}"/>
                </c:ext>
              </c:extLst>
            </c:dLbl>
            <c:dLbl>
              <c:idx val="3"/>
              <c:layout>
                <c:manualLayout>
                  <c:x val="-8.7431693989071836E-3"/>
                  <c:y val="-5.156010312020623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4D-4CAB-8EE5-A9E9F960523D}"/>
                </c:ext>
              </c:extLst>
            </c:dLbl>
            <c:dLbl>
              <c:idx val="4"/>
              <c:layout>
                <c:manualLayout>
                  <c:x val="-1.6028958730097302E-16"/>
                  <c:y val="-5.156010312020670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14D-4CAB-8EE5-A9E9F96052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[GRAPHS.xlsx]Sheet2!$A$1:$A$5</c:f>
              <c:strCache>
                <c:ptCount val="5"/>
                <c:pt idx="0">
                  <c:v>A</c:v>
                </c:pt>
                <c:pt idx="1">
                  <c:v>B</c:v>
                </c:pt>
                <c:pt idx="2">
                  <c:v>C</c:v>
                </c:pt>
                <c:pt idx="3">
                  <c:v>D</c:v>
                </c:pt>
                <c:pt idx="4">
                  <c:v>E</c:v>
                </c:pt>
              </c:strCache>
            </c:strRef>
          </c:cat>
          <c:val>
            <c:numRef>
              <c:f>[GRAPHS.xlsx]Sheet2!$B$1:$B$5</c:f>
              <c:numCache>
                <c:formatCode>General</c:formatCode>
                <c:ptCount val="5"/>
                <c:pt idx="0">
                  <c:v>2.2400000000000002</c:v>
                </c:pt>
                <c:pt idx="1">
                  <c:v>2.11</c:v>
                </c:pt>
                <c:pt idx="2">
                  <c:v>2.44</c:v>
                </c:pt>
                <c:pt idx="3">
                  <c:v>2.19</c:v>
                </c:pt>
                <c:pt idx="4">
                  <c:v>2.29</c:v>
                </c:pt>
              </c:numCache>
            </c:numRef>
          </c:val>
          <c:extLst xmlns:c16r2="http://schemas.microsoft.com/office/drawing/2015/06/chart">
            <c:ext xmlns:c16="http://schemas.microsoft.com/office/drawing/2014/chart" uri="{C3380CC4-5D6E-409C-BE32-E72D297353CC}">
              <c16:uniqueId val="{0000000A-914D-4CAB-8EE5-A9E9F960523D}"/>
            </c:ext>
          </c:extLst>
        </c:ser>
        <c:dLbls>
          <c:dLblPos val="inEnd"/>
          <c:showLegendKey val="0"/>
          <c:showVal val="1"/>
          <c:showCatName val="0"/>
          <c:showSerName val="0"/>
          <c:showPercent val="0"/>
          <c:showBubbleSize val="0"/>
        </c:dLbls>
        <c:gapWidth val="219"/>
        <c:overlap val="-27"/>
        <c:axId val="242155904"/>
        <c:axId val="242173440"/>
      </c:barChart>
      <c:catAx>
        <c:axId val="242155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Experimental groups/diets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173440"/>
        <c:crosses val="autoZero"/>
        <c:auto val="1"/>
        <c:lblAlgn val="ctr"/>
        <c:lblOffset val="100"/>
        <c:noMultiLvlLbl val="0"/>
      </c:catAx>
      <c:valAx>
        <c:axId val="24217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Specific growth rate/%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155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FEED CONVERSION RATIO</a:t>
            </a:r>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FF000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460D-40CE-A867-3C5A8E607598}"/>
              </c:ext>
            </c:extLst>
          </c:dPt>
          <c:dPt>
            <c:idx val="1"/>
            <c:invertIfNegative val="0"/>
            <c:bubble3D val="0"/>
            <c:spPr>
              <a:solidFill>
                <a:schemeClr val="accent2">
                  <a:lumMod val="75000"/>
                </a:scheme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460D-40CE-A867-3C5A8E607598}"/>
              </c:ext>
            </c:extLst>
          </c:dPt>
          <c:dPt>
            <c:idx val="2"/>
            <c:invertIfNegative val="0"/>
            <c:bubble3D val="0"/>
            <c:spPr>
              <a:solidFill>
                <a:schemeClr val="accent6">
                  <a:lumMod val="75000"/>
                  <a:alpha val="95000"/>
                </a:scheme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460D-40CE-A867-3C5A8E607598}"/>
              </c:ext>
            </c:extLst>
          </c:dPt>
          <c:dPt>
            <c:idx val="3"/>
            <c:invertIfNegative val="0"/>
            <c:bubble3D val="0"/>
            <c:spPr>
              <a:solidFill>
                <a:srgbClr val="7030A0">
                  <a:alpha val="87000"/>
                </a:srgb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460D-40CE-A867-3C5A8E607598}"/>
              </c:ext>
            </c:extLst>
          </c:dPt>
          <c:dPt>
            <c:idx val="4"/>
            <c:invertIfNegative val="0"/>
            <c:bubble3D val="0"/>
            <c:spPr>
              <a:solidFill>
                <a:schemeClr val="accent5">
                  <a:lumMod val="60000"/>
                  <a:lumOff val="40000"/>
                </a:scheme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460D-40CE-A867-3C5A8E60759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[GRAPHS.xlsx]Sheet5!$A$1:$A$5</c:f>
              <c:strCache>
                <c:ptCount val="5"/>
                <c:pt idx="0">
                  <c:v>A</c:v>
                </c:pt>
                <c:pt idx="1">
                  <c:v>B</c:v>
                </c:pt>
                <c:pt idx="2">
                  <c:v>C</c:v>
                </c:pt>
                <c:pt idx="3">
                  <c:v>D</c:v>
                </c:pt>
                <c:pt idx="4">
                  <c:v>E</c:v>
                </c:pt>
              </c:strCache>
            </c:strRef>
          </c:cat>
          <c:val>
            <c:numRef>
              <c:f>[GRAPHS.xlsx]Sheet5!$B$1:$B$5</c:f>
              <c:numCache>
                <c:formatCode>General</c:formatCode>
                <c:ptCount val="5"/>
                <c:pt idx="0">
                  <c:v>2.9</c:v>
                </c:pt>
                <c:pt idx="1">
                  <c:v>2.88</c:v>
                </c:pt>
                <c:pt idx="2">
                  <c:v>2.72</c:v>
                </c:pt>
                <c:pt idx="3">
                  <c:v>2.84</c:v>
                </c:pt>
                <c:pt idx="4">
                  <c:v>3.19</c:v>
                </c:pt>
              </c:numCache>
            </c:numRef>
          </c:val>
          <c:extLst xmlns:c16r2="http://schemas.microsoft.com/office/drawing/2015/06/chart">
            <c:ext xmlns:c16="http://schemas.microsoft.com/office/drawing/2014/chart" uri="{C3380CC4-5D6E-409C-BE32-E72D297353CC}">
              <c16:uniqueId val="{0000000A-460D-40CE-A867-3C5A8E607598}"/>
            </c:ext>
          </c:extLst>
        </c:ser>
        <c:dLbls>
          <c:dLblPos val="outEnd"/>
          <c:showLegendKey val="0"/>
          <c:showVal val="1"/>
          <c:showCatName val="0"/>
          <c:showSerName val="0"/>
          <c:showPercent val="0"/>
          <c:showBubbleSize val="0"/>
        </c:dLbls>
        <c:gapWidth val="100"/>
        <c:overlap val="-24"/>
        <c:axId val="242199552"/>
        <c:axId val="242217344"/>
      </c:barChart>
      <c:catAx>
        <c:axId val="24219955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Experimental groups/diet</a:t>
                </a:r>
              </a:p>
            </c:rich>
          </c:tx>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242217344"/>
        <c:crosses val="autoZero"/>
        <c:auto val="1"/>
        <c:lblAlgn val="ctr"/>
        <c:lblOffset val="100"/>
        <c:noMultiLvlLbl val="0"/>
      </c:catAx>
      <c:valAx>
        <c:axId val="2422173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Feed conversion ratio</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zh-CN"/>
          </a:p>
        </c:txPr>
        <c:crossAx val="24219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US"/>
              <a:t>PROTEIN EFFICIENCY RATIO</a:t>
            </a:r>
          </a:p>
        </c:rich>
      </c:tx>
      <c:layout/>
      <c:overlay val="0"/>
      <c:spPr>
        <a:noFill/>
        <a:ln>
          <a:noFill/>
        </a:ln>
        <a:effectLst/>
      </c:spPr>
    </c:title>
    <c:autoTitleDeleted val="0"/>
    <c:plotArea>
      <c:layout/>
      <c:barChart>
        <c:barDir val="col"/>
        <c:grouping val="clustered"/>
        <c:varyColors val="0"/>
        <c:ser>
          <c:idx val="0"/>
          <c:order val="0"/>
          <c:spPr>
            <a:gradFill>
              <a:gsLst>
                <a:gs pos="0">
                  <a:schemeClr val="accent5">
                    <a:lumMod val="67000"/>
                  </a:schemeClr>
                </a:gs>
                <a:gs pos="48000">
                  <a:schemeClr val="accent5">
                    <a:lumMod val="97000"/>
                    <a:lumOff val="3000"/>
                  </a:schemeClr>
                </a:gs>
                <a:gs pos="100000">
                  <a:schemeClr val="accent5">
                    <a:lumMod val="60000"/>
                    <a:lumOff val="40000"/>
                  </a:schemeClr>
                </a:gs>
              </a:gsLst>
              <a:lin ang="16200000" scaled="1"/>
            </a:gradFill>
            <a:ln w="25400" cap="flat" cmpd="sng" algn="ctr">
              <a:solidFill>
                <a:schemeClr val="accent1"/>
              </a:solidFill>
              <a:miter lim="800000"/>
            </a:ln>
            <a:effectLst/>
          </c:spPr>
          <c:invertIfNegative val="0"/>
          <c:dPt>
            <c:idx val="0"/>
            <c:invertIfNegative val="0"/>
            <c:bubble3D val="0"/>
            <c:spPr>
              <a:solidFill>
                <a:srgbClr val="FF0000"/>
              </a:solidFill>
              <a:ln w="25400" cap="flat" cmpd="sng" algn="ctr">
                <a:solidFill>
                  <a:schemeClr val="accent1"/>
                </a:solidFill>
                <a:miter lim="800000"/>
              </a:ln>
              <a:effectLst/>
            </c:spPr>
            <c:extLst xmlns:c16r2="http://schemas.microsoft.com/office/drawing/2015/06/chart">
              <c:ext xmlns:c16="http://schemas.microsoft.com/office/drawing/2014/chart" uri="{C3380CC4-5D6E-409C-BE32-E72D297353CC}">
                <c16:uniqueId val="{00000001-A627-467C-BF10-C1422F7FC595}"/>
              </c:ext>
            </c:extLst>
          </c:dPt>
          <c:dPt>
            <c:idx val="1"/>
            <c:invertIfNegative val="0"/>
            <c:bubble3D val="0"/>
            <c:spPr>
              <a:solidFill>
                <a:schemeClr val="accent2">
                  <a:lumMod val="75000"/>
                </a:schemeClr>
              </a:solidFill>
              <a:ln w="25400" cap="flat" cmpd="sng" algn="ctr">
                <a:solidFill>
                  <a:schemeClr val="accent1"/>
                </a:solidFill>
                <a:miter lim="800000"/>
              </a:ln>
              <a:effectLst/>
            </c:spPr>
            <c:extLst xmlns:c16r2="http://schemas.microsoft.com/office/drawing/2015/06/chart">
              <c:ext xmlns:c16="http://schemas.microsoft.com/office/drawing/2014/chart" uri="{C3380CC4-5D6E-409C-BE32-E72D297353CC}">
                <c16:uniqueId val="{00000003-A627-467C-BF10-C1422F7FC595}"/>
              </c:ext>
            </c:extLst>
          </c:dPt>
          <c:dPt>
            <c:idx val="2"/>
            <c:invertIfNegative val="0"/>
            <c:bubble3D val="0"/>
            <c:spPr>
              <a:solidFill>
                <a:schemeClr val="accent6">
                  <a:lumMod val="75000"/>
                </a:schemeClr>
              </a:solidFill>
              <a:ln w="25400" cap="flat" cmpd="sng" algn="ctr">
                <a:solidFill>
                  <a:schemeClr val="accent1"/>
                </a:solidFill>
                <a:miter lim="800000"/>
              </a:ln>
              <a:effectLst/>
            </c:spPr>
            <c:extLst xmlns:c16r2="http://schemas.microsoft.com/office/drawing/2015/06/chart">
              <c:ext xmlns:c16="http://schemas.microsoft.com/office/drawing/2014/chart" uri="{C3380CC4-5D6E-409C-BE32-E72D297353CC}">
                <c16:uniqueId val="{00000005-A627-467C-BF10-C1422F7FC595}"/>
              </c:ext>
            </c:extLst>
          </c:dPt>
          <c:dPt>
            <c:idx val="3"/>
            <c:invertIfNegative val="0"/>
            <c:bubble3D val="0"/>
            <c:spPr>
              <a:solidFill>
                <a:srgbClr val="7030A0"/>
              </a:solidFill>
              <a:ln w="25400" cap="flat" cmpd="sng" algn="ctr">
                <a:solidFill>
                  <a:schemeClr val="accent1"/>
                </a:solidFill>
                <a:miter lim="800000"/>
              </a:ln>
              <a:effectLst/>
            </c:spPr>
            <c:extLst xmlns:c16r2="http://schemas.microsoft.com/office/drawing/2015/06/chart">
              <c:ext xmlns:c16="http://schemas.microsoft.com/office/drawing/2014/chart" uri="{C3380CC4-5D6E-409C-BE32-E72D297353CC}">
                <c16:uniqueId val="{00000007-A627-467C-BF10-C1422F7FC59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[GRAPHS.xlsx]Sheet6!$A$1:$A$5</c:f>
              <c:strCache>
                <c:ptCount val="5"/>
                <c:pt idx="0">
                  <c:v>A</c:v>
                </c:pt>
                <c:pt idx="1">
                  <c:v>B</c:v>
                </c:pt>
                <c:pt idx="2">
                  <c:v>C</c:v>
                </c:pt>
                <c:pt idx="3">
                  <c:v>D</c:v>
                </c:pt>
                <c:pt idx="4">
                  <c:v>E</c:v>
                </c:pt>
              </c:strCache>
            </c:strRef>
          </c:cat>
          <c:val>
            <c:numRef>
              <c:f>[GRAPHS.xlsx]Sheet6!$B$1:$B$5</c:f>
              <c:numCache>
                <c:formatCode>General</c:formatCode>
                <c:ptCount val="5"/>
                <c:pt idx="0">
                  <c:v>4.37</c:v>
                </c:pt>
                <c:pt idx="1">
                  <c:v>3.95</c:v>
                </c:pt>
                <c:pt idx="2">
                  <c:v>4.99</c:v>
                </c:pt>
                <c:pt idx="3">
                  <c:v>4.2300000000000004</c:v>
                </c:pt>
                <c:pt idx="4">
                  <c:v>4.9000000000000004</c:v>
                </c:pt>
              </c:numCache>
            </c:numRef>
          </c:val>
          <c:extLst xmlns:c16r2="http://schemas.microsoft.com/office/drawing/2015/06/chart">
            <c:ext xmlns:c16="http://schemas.microsoft.com/office/drawing/2014/chart" uri="{C3380CC4-5D6E-409C-BE32-E72D297353CC}">
              <c16:uniqueId val="{00000008-A627-467C-BF10-C1422F7FC595}"/>
            </c:ext>
          </c:extLst>
        </c:ser>
        <c:dLbls>
          <c:dLblPos val="outEnd"/>
          <c:showLegendKey val="0"/>
          <c:showVal val="1"/>
          <c:showCatName val="0"/>
          <c:showSerName val="0"/>
          <c:showPercent val="0"/>
          <c:showBubbleSize val="0"/>
        </c:dLbls>
        <c:gapWidth val="164"/>
        <c:overlap val="-35"/>
        <c:axId val="242243072"/>
        <c:axId val="242252032"/>
      </c:barChart>
      <c:catAx>
        <c:axId val="24224307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r>
                  <a:rPr lang="en-US"/>
                  <a:t>Experimental groups/diet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zh-CN"/>
          </a:p>
        </c:txPr>
        <c:crossAx val="242252032"/>
        <c:crosses val="autoZero"/>
        <c:auto val="1"/>
        <c:lblAlgn val="ctr"/>
        <c:lblOffset val="100"/>
        <c:noMultiLvlLbl val="0"/>
      </c:catAx>
      <c:valAx>
        <c:axId val="242252032"/>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r>
                  <a:rPr lang="en-US"/>
                  <a:t>Protein efficeincy ratio</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zh-CN"/>
          </a:p>
        </c:txPr>
        <c:crossAx val="24224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FEED INTAKE</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4737-43B2-863A-B2722FFACABF}"/>
              </c:ext>
            </c:extLst>
          </c:dPt>
          <c:dPt>
            <c:idx val="1"/>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3-4737-43B2-863A-B2722FFACABF}"/>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4737-43B2-863A-B2722FFACABF}"/>
              </c:ext>
            </c:extLst>
          </c:dPt>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7-4737-43B2-863A-B2722FFACABF}"/>
              </c:ext>
            </c:extLst>
          </c:dPt>
          <c:dPt>
            <c:idx val="4"/>
            <c:invertIfNegative val="0"/>
            <c:bubble3D val="0"/>
            <c:extLst xmlns:c16r2="http://schemas.microsoft.com/office/drawing/2015/06/chart">
              <c:ext xmlns:c16="http://schemas.microsoft.com/office/drawing/2014/chart" uri="{C3380CC4-5D6E-409C-BE32-E72D297353CC}">
                <c16:uniqueId val="{00000008-4737-43B2-863A-B2722FFACABF}"/>
              </c:ext>
            </c:extLst>
          </c:dPt>
          <c:dLbls>
            <c:dLbl>
              <c:idx val="0"/>
              <c:layout>
                <c:manualLayout>
                  <c:x val="-2.7777777777777779E-3"/>
                  <c:y val="-6.9262175561430602E-5"/>
                </c:manualLayout>
              </c:layout>
              <c:tx>
                <c:rich>
                  <a:bodyPr/>
                  <a:lstStyle/>
                  <a:p>
                    <a:r>
                      <a:rPr lang="en-US" altLang="en-US" dirty="0" smtClean="0"/>
                      <a:t>ab</a:t>
                    </a:r>
                    <a:endParaRPr lang="en-US" altLang="en-US" dirty="0"/>
                  </a:p>
                </c:rich>
              </c:tx>
              <c:dLblPos val="outEnd"/>
              <c:showLegendKey val="0"/>
              <c:showVal val="1"/>
              <c:showCatName val="0"/>
              <c:showSerName val="0"/>
              <c:showPercent val="0"/>
              <c:showBubbleSize val="0"/>
            </c:dLbl>
            <c:dLbl>
              <c:idx val="1"/>
              <c:layout>
                <c:manualLayout>
                  <c:x val="-5.5555555555555558E-3"/>
                  <c:y val="-4.6988918051911023E-3"/>
                </c:manualLayout>
              </c:layout>
              <c:tx>
                <c:rich>
                  <a:bodyPr/>
                  <a:lstStyle/>
                  <a:p>
                    <a:r>
                      <a:rPr lang="en-US" altLang="en-US" dirty="0" smtClean="0"/>
                      <a:t>a</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37-43B2-863A-B2722FFACABF}"/>
                </c:ext>
              </c:extLst>
            </c:dLbl>
            <c:dLbl>
              <c:idx val="2"/>
              <c:layout>
                <c:manualLayout>
                  <c:x val="0"/>
                  <c:y val="4.5603674540682414E-3"/>
                </c:manualLayout>
              </c:layout>
              <c:tx>
                <c:rich>
                  <a:bodyPr/>
                  <a:lstStyle/>
                  <a:p>
                    <a:r>
                      <a:rPr lang="en-US" altLang="en-US" dirty="0" smtClean="0"/>
                      <a:t>ab</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737-43B2-863A-B2722FFACABF}"/>
                </c:ext>
              </c:extLst>
            </c:dLbl>
            <c:dLbl>
              <c:idx val="3"/>
              <c:layout>
                <c:manualLayout>
                  <c:x val="-1.1111111111111112E-2"/>
                  <c:y val="-4.6988918051910182E-3"/>
                </c:manualLayout>
              </c:layout>
              <c:tx>
                <c:rich>
                  <a:bodyPr/>
                  <a:lstStyle/>
                  <a:p>
                    <a:r>
                      <a:rPr lang="en-US" altLang="en-US" dirty="0" smtClean="0"/>
                      <a:t>b</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4737-43B2-863A-B2722FFACABF}"/>
                </c:ext>
              </c:extLst>
            </c:dLbl>
            <c:dLbl>
              <c:idx val="4"/>
              <c:layout>
                <c:manualLayout>
                  <c:x val="-8.3333333333333332E-3"/>
                  <c:y val="1.3819626713327458E-2"/>
                </c:manualLayout>
              </c:layout>
              <c:tx>
                <c:rich>
                  <a:bodyPr/>
                  <a:lstStyle/>
                  <a:p>
                    <a:r>
                      <a:rPr lang="en-US" altLang="en-US" dirty="0" smtClean="0"/>
                      <a:t>b</a:t>
                    </a:r>
                    <a:endParaRPr lang="en-US" alt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4737-43B2-863A-B2722FFACAB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[GRAPHS.xlsx]Sheet3!$A$1:$A$5</c:f>
              <c:strCache>
                <c:ptCount val="5"/>
                <c:pt idx="0">
                  <c:v>A</c:v>
                </c:pt>
                <c:pt idx="1">
                  <c:v>B</c:v>
                </c:pt>
                <c:pt idx="2">
                  <c:v>C</c:v>
                </c:pt>
                <c:pt idx="3">
                  <c:v>D</c:v>
                </c:pt>
                <c:pt idx="4">
                  <c:v>E</c:v>
                </c:pt>
              </c:strCache>
            </c:strRef>
          </c:cat>
          <c:val>
            <c:numRef>
              <c:f>[GRAPHS.xlsx]Sheet3!$B$1:$B$5</c:f>
              <c:numCache>
                <c:formatCode>General</c:formatCode>
                <c:ptCount val="5"/>
                <c:pt idx="0">
                  <c:v>405.6</c:v>
                </c:pt>
                <c:pt idx="1">
                  <c:v>322.8</c:v>
                </c:pt>
                <c:pt idx="2">
                  <c:v>410.7</c:v>
                </c:pt>
                <c:pt idx="3">
                  <c:v>373.7</c:v>
                </c:pt>
                <c:pt idx="4">
                  <c:v>492.1</c:v>
                </c:pt>
              </c:numCache>
            </c:numRef>
          </c:val>
          <c:extLst xmlns:c16r2="http://schemas.microsoft.com/office/drawing/2015/06/chart">
            <c:ext xmlns:c16="http://schemas.microsoft.com/office/drawing/2014/chart" uri="{C3380CC4-5D6E-409C-BE32-E72D297353CC}">
              <c16:uniqueId val="{00000009-4737-43B2-863A-B2722FFACABF}"/>
            </c:ext>
          </c:extLst>
        </c:ser>
        <c:dLbls>
          <c:dLblPos val="inEnd"/>
          <c:showLegendKey val="0"/>
          <c:showVal val="1"/>
          <c:showCatName val="0"/>
          <c:showSerName val="0"/>
          <c:showPercent val="0"/>
          <c:showBubbleSize val="0"/>
        </c:dLbls>
        <c:gapWidth val="219"/>
        <c:overlap val="-27"/>
        <c:axId val="242301184"/>
        <c:axId val="242318336"/>
      </c:barChart>
      <c:catAx>
        <c:axId val="242301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Experimental groups/diet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318336"/>
        <c:crosses val="autoZero"/>
        <c:auto val="1"/>
        <c:lblAlgn val="ctr"/>
        <c:lblOffset val="100"/>
        <c:noMultiLvlLbl val="0"/>
      </c:catAx>
      <c:valAx>
        <c:axId val="24231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Feed intake/g</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301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WEIGHT GAIN</a:t>
            </a: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AFAF-4A43-A74A-424BB9915BB8}"/>
              </c:ext>
            </c:extLst>
          </c:dPt>
          <c:dPt>
            <c:idx val="1"/>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3-AFAF-4A43-A74A-424BB9915BB8}"/>
              </c:ext>
            </c:extLst>
          </c:dPt>
          <c:dPt>
            <c:idx val="2"/>
            <c:invertIfNegative val="0"/>
            <c:bubble3D val="0"/>
            <c:spPr>
              <a:solidFill>
                <a:schemeClr val="accent6">
                  <a:alpha val="90000"/>
                </a:schemeClr>
              </a:solidFill>
              <a:ln>
                <a:noFill/>
              </a:ln>
              <a:effectLst/>
            </c:spPr>
            <c:extLst xmlns:c16r2="http://schemas.microsoft.com/office/drawing/2015/06/chart">
              <c:ext xmlns:c16="http://schemas.microsoft.com/office/drawing/2014/chart" uri="{C3380CC4-5D6E-409C-BE32-E72D297353CC}">
                <c16:uniqueId val="{00000005-AFAF-4A43-A74A-424BB9915BB8}"/>
              </c:ext>
            </c:extLst>
          </c:dPt>
          <c:dPt>
            <c:idx val="3"/>
            <c:invertIfNegative val="0"/>
            <c:bubble3D val="0"/>
            <c:spPr>
              <a:solidFill>
                <a:srgbClr val="7030A0">
                  <a:alpha val="88000"/>
                </a:srgbClr>
              </a:solidFill>
              <a:ln>
                <a:noFill/>
              </a:ln>
              <a:effectLst/>
            </c:spPr>
            <c:extLst xmlns:c16r2="http://schemas.microsoft.com/office/drawing/2015/06/chart">
              <c:ext xmlns:c16="http://schemas.microsoft.com/office/drawing/2014/chart" uri="{C3380CC4-5D6E-409C-BE32-E72D297353CC}">
                <c16:uniqueId val="{00000007-AFAF-4A43-A74A-424BB9915BB8}"/>
              </c:ext>
            </c:extLst>
          </c:dPt>
          <c:dPt>
            <c:idx val="4"/>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09-AFAF-4A43-A74A-424BB9915BB8}"/>
              </c:ext>
            </c:extLst>
          </c:dPt>
          <c:dLbls>
            <c:dLbl>
              <c:idx val="0"/>
              <c:layout>
                <c:manualLayout>
                  <c:x val="0"/>
                  <c:y val="4.5603674540682414E-3"/>
                </c:manualLayout>
              </c:layout>
              <c:dLblPos val="outEnd"/>
              <c:showLegendKey val="0"/>
              <c:showVal val="1"/>
              <c:showCatName val="0"/>
              <c:showSerName val="0"/>
              <c:showPercent val="0"/>
              <c:showBubbleSize val="0"/>
            </c:dLbl>
            <c:dLbl>
              <c:idx val="1"/>
              <c:layout>
                <c:manualLayout>
                  <c:x val="0"/>
                  <c:y val="9.1899970836978716E-3"/>
                </c:manualLayout>
              </c:layout>
              <c:dLblPos val="outEnd"/>
              <c:showLegendKey val="0"/>
              <c:showVal val="1"/>
              <c:showCatName val="0"/>
              <c:showSerName val="0"/>
              <c:showPercent val="0"/>
              <c:showBubbleSize val="0"/>
            </c:dLbl>
            <c:dLbl>
              <c:idx val="2"/>
              <c:layout>
                <c:manualLayout>
                  <c:x val="0"/>
                  <c:y val="9.189997083697871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FAF-4A43-A74A-424BB9915BB8}"/>
                </c:ext>
              </c:extLst>
            </c:dLbl>
            <c:dLbl>
              <c:idx val="3"/>
              <c:layout>
                <c:manualLayout>
                  <c:x val="-8.658008658008658E-3"/>
                  <c:y val="4.560367454068198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FAF-4A43-A74A-424BB9915BB8}"/>
                </c:ext>
              </c:extLst>
            </c:dLbl>
            <c:dLbl>
              <c:idx val="4"/>
              <c:layout>
                <c:manualLayout>
                  <c:x val="1.7316017316017316E-2"/>
                  <c:y val="4.560367454068220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FAF-4A43-A74A-424BB9915B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[GRAPHS.xlsx]Sheet4!$A$1:$A$5</c:f>
              <c:strCache>
                <c:ptCount val="5"/>
                <c:pt idx="0">
                  <c:v>A</c:v>
                </c:pt>
                <c:pt idx="1">
                  <c:v>B</c:v>
                </c:pt>
                <c:pt idx="2">
                  <c:v>C</c:v>
                </c:pt>
                <c:pt idx="3">
                  <c:v>D</c:v>
                </c:pt>
                <c:pt idx="4">
                  <c:v>E</c:v>
                </c:pt>
              </c:strCache>
            </c:strRef>
          </c:cat>
          <c:val>
            <c:numRef>
              <c:f>[GRAPHS.xlsx]Sheet4!$B$1:$B$5</c:f>
              <c:numCache>
                <c:formatCode>General</c:formatCode>
                <c:ptCount val="5"/>
                <c:pt idx="0">
                  <c:v>140.19999999999999</c:v>
                </c:pt>
                <c:pt idx="1">
                  <c:v>125.2</c:v>
                </c:pt>
                <c:pt idx="2">
                  <c:v>153</c:v>
                </c:pt>
                <c:pt idx="3">
                  <c:v>132.19999999999999</c:v>
                </c:pt>
                <c:pt idx="4">
                  <c:v>154</c:v>
                </c:pt>
              </c:numCache>
            </c:numRef>
          </c:val>
          <c:extLst xmlns:c16r2="http://schemas.microsoft.com/office/drawing/2015/06/chart">
            <c:ext xmlns:c16="http://schemas.microsoft.com/office/drawing/2014/chart" uri="{C3380CC4-5D6E-409C-BE32-E72D297353CC}">
              <c16:uniqueId val="{0000000A-AFAF-4A43-A74A-424BB9915BB8}"/>
            </c:ext>
          </c:extLst>
        </c:ser>
        <c:dLbls>
          <c:dLblPos val="inEnd"/>
          <c:showLegendKey val="0"/>
          <c:showVal val="1"/>
          <c:showCatName val="0"/>
          <c:showSerName val="0"/>
          <c:showPercent val="0"/>
          <c:showBubbleSize val="0"/>
        </c:dLbls>
        <c:gapWidth val="219"/>
        <c:overlap val="-27"/>
        <c:axId val="242362240"/>
        <c:axId val="242379776"/>
      </c:barChart>
      <c:catAx>
        <c:axId val="2423622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Experimental groups/diet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379776"/>
        <c:crosses val="autoZero"/>
        <c:auto val="1"/>
        <c:lblAlgn val="ctr"/>
        <c:lblOffset val="100"/>
        <c:noMultiLvlLbl val="0"/>
      </c:catAx>
      <c:valAx>
        <c:axId val="242379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Weight gain/g</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42362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TRIGLYCERIDE</a:t>
            </a:r>
          </a:p>
        </c:rich>
      </c:tx>
      <c:layout>
        <c:manualLayout>
          <c:xMode val="edge"/>
          <c:yMode val="edge"/>
          <c:x val="0.23159595341844405"/>
          <c:y val="4.0763659729255837E-2"/>
        </c:manualLayout>
      </c:layout>
      <c:overlay val="0"/>
      <c:spPr>
        <a:noFill/>
        <a:ln>
          <a:noFill/>
        </a:ln>
        <a:effectLst/>
      </c:spPr>
    </c:title>
    <c:autoTitleDeleted val="0"/>
    <c:plotArea>
      <c:layout>
        <c:manualLayout>
          <c:layoutTarget val="inner"/>
          <c:xMode val="edge"/>
          <c:yMode val="edge"/>
          <c:x val="6.9402887139107611E-2"/>
          <c:y val="0.13444419032683153"/>
          <c:w val="0.91643923364205016"/>
          <c:h val="0.71723941146360859"/>
        </c:manualLayout>
      </c:layout>
      <c:barChart>
        <c:barDir val="col"/>
        <c:grouping val="clustered"/>
        <c:varyColors val="0"/>
        <c:ser>
          <c:idx val="0"/>
          <c:order val="0"/>
          <c:tx>
            <c:strRef>
              <c:f>[GRAPHS.xlsx]Sheet9!$A$1</c:f>
              <c:strCache>
                <c:ptCount val="1"/>
                <c:pt idx="0">
                  <c:v>A</c:v>
                </c:pt>
              </c:strCache>
            </c:strRef>
          </c:tx>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C3C8-4685-BD5F-A463A9F00DFD}"/>
              </c:ext>
            </c:extLst>
          </c:dPt>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val>
            <c:numRef>
              <c:f>[GRAPHS.xlsx]Sheet9!$B$1</c:f>
              <c:numCache>
                <c:formatCode>General</c:formatCode>
                <c:ptCount val="1"/>
                <c:pt idx="0">
                  <c:v>1.72</c:v>
                </c:pt>
              </c:numCache>
            </c:numRef>
          </c:val>
          <c:extLst xmlns:c16r2="http://schemas.microsoft.com/office/drawing/2015/06/chart">
            <c:ext xmlns:c16="http://schemas.microsoft.com/office/drawing/2014/chart" uri="{C3380CC4-5D6E-409C-BE32-E72D297353CC}">
              <c16:uniqueId val="{00000002-C3C8-4685-BD5F-A463A9F00DFD}"/>
            </c:ext>
          </c:extLst>
        </c:ser>
        <c:ser>
          <c:idx val="1"/>
          <c:order val="1"/>
          <c:tx>
            <c:strRef>
              <c:f>[GRAPHS.xlsx]Sheet9!$A$2</c:f>
              <c:strCache>
                <c:ptCount val="1"/>
                <c:pt idx="0">
                  <c:v>B</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[GRAPHS.xlsx]Sheet9!$B$2</c:f>
              <c:numCache>
                <c:formatCode>General</c:formatCode>
                <c:ptCount val="1"/>
                <c:pt idx="0">
                  <c:v>1.74</c:v>
                </c:pt>
              </c:numCache>
            </c:numRef>
          </c:val>
          <c:extLst xmlns:c16r2="http://schemas.microsoft.com/office/drawing/2015/06/chart">
            <c:ext xmlns:c16="http://schemas.microsoft.com/office/drawing/2014/chart" uri="{C3380CC4-5D6E-409C-BE32-E72D297353CC}">
              <c16:uniqueId val="{00000003-C3C8-4685-BD5F-A463A9F00DFD}"/>
            </c:ext>
          </c:extLst>
        </c:ser>
        <c:ser>
          <c:idx val="2"/>
          <c:order val="2"/>
          <c:tx>
            <c:strRef>
              <c:f>[GRAPHS.xlsx]Sheet9!$A$3</c:f>
              <c:strCache>
                <c:ptCount val="1"/>
                <c:pt idx="0">
                  <c:v>C</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[GRAPHS.xlsx]Sheet9!$B$3</c:f>
              <c:numCache>
                <c:formatCode>General</c:formatCode>
                <c:ptCount val="1"/>
                <c:pt idx="0">
                  <c:v>1.85</c:v>
                </c:pt>
              </c:numCache>
            </c:numRef>
          </c:val>
          <c:extLst xmlns:c16r2="http://schemas.microsoft.com/office/drawing/2015/06/chart">
            <c:ext xmlns:c16="http://schemas.microsoft.com/office/drawing/2014/chart" uri="{C3380CC4-5D6E-409C-BE32-E72D297353CC}">
              <c16:uniqueId val="{00000004-C3C8-4685-BD5F-A463A9F00DFD}"/>
            </c:ext>
          </c:extLst>
        </c:ser>
        <c:ser>
          <c:idx val="3"/>
          <c:order val="3"/>
          <c:tx>
            <c:strRef>
              <c:f>[GRAPHS.xlsx]Sheet9!$A$4</c:f>
              <c:strCache>
                <c:ptCount val="1"/>
                <c:pt idx="0">
                  <c:v>D</c:v>
                </c:pt>
              </c:strCache>
            </c:strRef>
          </c:tx>
          <c:spPr>
            <a:solidFill>
              <a:srgbClr val="7030A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[GRAPHS.xlsx]Sheet9!$B$4</c:f>
              <c:numCache>
                <c:formatCode>General</c:formatCode>
                <c:ptCount val="1"/>
                <c:pt idx="0">
                  <c:v>1.98</c:v>
                </c:pt>
              </c:numCache>
            </c:numRef>
          </c:val>
          <c:extLst xmlns:c16r2="http://schemas.microsoft.com/office/drawing/2015/06/chart">
            <c:ext xmlns:c16="http://schemas.microsoft.com/office/drawing/2014/chart" uri="{C3380CC4-5D6E-409C-BE32-E72D297353CC}">
              <c16:uniqueId val="{00000005-C3C8-4685-BD5F-A463A9F00DFD}"/>
            </c:ext>
          </c:extLst>
        </c:ser>
        <c:ser>
          <c:idx val="4"/>
          <c:order val="4"/>
          <c:tx>
            <c:strRef>
              <c:f>[GRAPHS.xlsx]Sheet9!$A$5</c:f>
              <c:strCache>
                <c:ptCount val="1"/>
                <c:pt idx="0">
                  <c:v>E</c:v>
                </c:pt>
              </c:strCache>
            </c:strRef>
          </c:tx>
          <c:spPr>
            <a:solidFill>
              <a:schemeClr val="accent5">
                <a:alpha val="89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[GRAPHS.xlsx]Sheet9!$B$5</c:f>
              <c:numCache>
                <c:formatCode>General</c:formatCode>
                <c:ptCount val="1"/>
                <c:pt idx="0">
                  <c:v>2.16</c:v>
                </c:pt>
              </c:numCache>
            </c:numRef>
          </c:val>
          <c:extLst xmlns:c16r2="http://schemas.microsoft.com/office/drawing/2015/06/chart">
            <c:ext xmlns:c16="http://schemas.microsoft.com/office/drawing/2014/chart" uri="{C3380CC4-5D6E-409C-BE32-E72D297353CC}">
              <c16:uniqueId val="{00000006-C3C8-4685-BD5F-A463A9F00DFD}"/>
            </c:ext>
          </c:extLst>
        </c:ser>
        <c:dLbls>
          <c:dLblPos val="outEnd"/>
          <c:showLegendKey val="0"/>
          <c:showVal val="1"/>
          <c:showCatName val="0"/>
          <c:showSerName val="0"/>
          <c:showPercent val="0"/>
          <c:showBubbleSize val="0"/>
        </c:dLbls>
        <c:gapWidth val="444"/>
        <c:overlap val="-90"/>
        <c:axId val="242577408"/>
        <c:axId val="242579328"/>
      </c:barChart>
      <c:catAx>
        <c:axId val="2425774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Experimental groups/diet</a:t>
                </a:r>
              </a:p>
            </c:rich>
          </c:tx>
          <c:layout>
            <c:manualLayout>
              <c:xMode val="edge"/>
              <c:yMode val="edge"/>
              <c:x val="0.24727671177025201"/>
              <c:y val="0.9070151708214897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242579328"/>
        <c:crosses val="autoZero"/>
        <c:auto val="1"/>
        <c:lblAlgn val="ctr"/>
        <c:lblOffset val="100"/>
        <c:noMultiLvlLbl val="0"/>
      </c:catAx>
      <c:valAx>
        <c:axId val="242579328"/>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Triglyceride/mmol/L</a:t>
                </a:r>
              </a:p>
            </c:rich>
          </c:tx>
          <c:overlay val="0"/>
          <c:spPr>
            <a:noFill/>
            <a:ln>
              <a:noFill/>
            </a:ln>
            <a:effectLst/>
          </c:spPr>
        </c:title>
        <c:numFmt formatCode="General" sourceLinked="1"/>
        <c:majorTickMark val="none"/>
        <c:minorTickMark val="none"/>
        <c:tickLblPos val="nextTo"/>
        <c:crossAx val="242577408"/>
        <c:crosses val="autoZero"/>
        <c:crossBetween val="between"/>
      </c:valAx>
      <c:spPr>
        <a:noFill/>
        <a:ln>
          <a:noFill/>
        </a:ln>
        <a:effectLst/>
      </c:spPr>
    </c:plotArea>
    <c:legend>
      <c:legendPos val="t"/>
      <c:layout>
        <c:manualLayout>
          <c:xMode val="edge"/>
          <c:yMode val="edge"/>
          <c:x val="0.14714811134045136"/>
          <c:y val="0.84740919833153638"/>
          <c:w val="0.7230718004909580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TOTAL PROTEIN</a:t>
            </a:r>
          </a:p>
        </c:rich>
      </c:tx>
      <c:overlay val="0"/>
      <c:spPr>
        <a:noFill/>
        <a:ln>
          <a:noFill/>
        </a:ln>
        <a:effectLst/>
      </c:spPr>
    </c:title>
    <c:autoTitleDeleted val="0"/>
    <c:plotArea>
      <c:layout>
        <c:manualLayout>
          <c:layoutTarget val="inner"/>
          <c:xMode val="edge"/>
          <c:yMode val="edge"/>
          <c:x val="8.7277827976420974E-2"/>
          <c:y val="0.10689814814814817"/>
          <c:w val="0.8814508842132438"/>
          <c:h val="0.73269697487978969"/>
        </c:manualLayout>
      </c:layout>
      <c:barChart>
        <c:barDir val="col"/>
        <c:grouping val="clustered"/>
        <c:varyColors val="0"/>
        <c:ser>
          <c:idx val="0"/>
          <c:order val="0"/>
          <c:tx>
            <c:strRef>
              <c:f>[GRAPHS.xlsx]Sheet8!$A$1</c:f>
              <c:strCache>
                <c:ptCount val="1"/>
                <c:pt idx="0">
                  <c:v>A</c:v>
                </c:pt>
              </c:strCache>
            </c:strRef>
          </c:tx>
          <c:spPr>
            <a:solidFill>
              <a:srgbClr val="FF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errBars>
            <c:errBarType val="both"/>
            <c:errValType val="stdErr"/>
            <c:noEndCap val="0"/>
            <c:spPr>
              <a:noFill/>
              <a:ln w="9525">
                <a:solidFill>
                  <a:schemeClr val="tx1">
                    <a:lumMod val="65000"/>
                    <a:lumOff val="35000"/>
                  </a:schemeClr>
                </a:solidFill>
                <a:round/>
              </a:ln>
              <a:effectLst/>
            </c:spPr>
          </c:errBars>
          <c:val>
            <c:numRef>
              <c:f>[GRAPHS.xlsx]Sheet8!$B$1</c:f>
              <c:numCache>
                <c:formatCode>General</c:formatCode>
                <c:ptCount val="1"/>
                <c:pt idx="0">
                  <c:v>39.64</c:v>
                </c:pt>
              </c:numCache>
            </c:numRef>
          </c:val>
          <c:extLst xmlns:c16r2="http://schemas.microsoft.com/office/drawing/2015/06/chart">
            <c:ext xmlns:c16="http://schemas.microsoft.com/office/drawing/2014/chart" uri="{C3380CC4-5D6E-409C-BE32-E72D297353CC}">
              <c16:uniqueId val="{00000000-668A-45C4-8A4C-D3283E5EE7A8}"/>
            </c:ext>
          </c:extLst>
        </c:ser>
        <c:ser>
          <c:idx val="1"/>
          <c:order val="1"/>
          <c:tx>
            <c:strRef>
              <c:f>[GRAPHS.xlsx]Sheet8!$A$2</c:f>
              <c:strCache>
                <c:ptCount val="1"/>
                <c:pt idx="0">
                  <c:v>B</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[GRAPHS.xlsx]Sheet8!$B$2</c:f>
              <c:numCache>
                <c:formatCode>General</c:formatCode>
                <c:ptCount val="1"/>
                <c:pt idx="0">
                  <c:v>37.36</c:v>
                </c:pt>
              </c:numCache>
            </c:numRef>
          </c:val>
          <c:extLst xmlns:c16r2="http://schemas.microsoft.com/office/drawing/2015/06/chart">
            <c:ext xmlns:c16="http://schemas.microsoft.com/office/drawing/2014/chart" uri="{C3380CC4-5D6E-409C-BE32-E72D297353CC}">
              <c16:uniqueId val="{00000001-668A-45C4-8A4C-D3283E5EE7A8}"/>
            </c:ext>
          </c:extLst>
        </c:ser>
        <c:ser>
          <c:idx val="2"/>
          <c:order val="2"/>
          <c:tx>
            <c:strRef>
              <c:f>[GRAPHS.xlsx]Sheet8!$A$3</c:f>
              <c:strCache>
                <c:ptCount val="1"/>
                <c:pt idx="0">
                  <c:v>C</c:v>
                </c:pt>
              </c:strCache>
            </c:strRef>
          </c:tx>
          <c:spPr>
            <a:solidFill>
              <a:schemeClr val="accent6">
                <a:lumMod val="75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[GRAPHS.xlsx]Sheet8!$B$3</c:f>
              <c:numCache>
                <c:formatCode>General</c:formatCode>
                <c:ptCount val="1"/>
                <c:pt idx="0">
                  <c:v>34.28</c:v>
                </c:pt>
              </c:numCache>
            </c:numRef>
          </c:val>
          <c:extLst xmlns:c16r2="http://schemas.microsoft.com/office/drawing/2015/06/chart">
            <c:ext xmlns:c16="http://schemas.microsoft.com/office/drawing/2014/chart" uri="{C3380CC4-5D6E-409C-BE32-E72D297353CC}">
              <c16:uniqueId val="{00000002-668A-45C4-8A4C-D3283E5EE7A8}"/>
            </c:ext>
          </c:extLst>
        </c:ser>
        <c:ser>
          <c:idx val="3"/>
          <c:order val="3"/>
          <c:tx>
            <c:strRef>
              <c:f>[GRAPHS.xlsx]Sheet8!$A$4</c:f>
              <c:strCache>
                <c:ptCount val="1"/>
                <c:pt idx="0">
                  <c:v>D</c:v>
                </c:pt>
              </c:strCache>
            </c:strRef>
          </c:tx>
          <c:spPr>
            <a:solidFill>
              <a:srgbClr val="7030A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[GRAPHS.xlsx]Sheet8!$B$4</c:f>
              <c:numCache>
                <c:formatCode>General</c:formatCode>
                <c:ptCount val="1"/>
                <c:pt idx="0">
                  <c:v>34.94</c:v>
                </c:pt>
              </c:numCache>
            </c:numRef>
          </c:val>
          <c:extLst xmlns:c16r2="http://schemas.microsoft.com/office/drawing/2015/06/chart">
            <c:ext xmlns:c16="http://schemas.microsoft.com/office/drawing/2014/chart" uri="{C3380CC4-5D6E-409C-BE32-E72D297353CC}">
              <c16:uniqueId val="{00000003-668A-45C4-8A4C-D3283E5EE7A8}"/>
            </c:ext>
          </c:extLst>
        </c:ser>
        <c:ser>
          <c:idx val="4"/>
          <c:order val="4"/>
          <c:tx>
            <c:strRef>
              <c:f>[GRAPHS.xlsx]Sheet8!$A$5</c:f>
              <c:strCache>
                <c:ptCount val="1"/>
                <c:pt idx="0">
                  <c:v>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[GRAPHS.xlsx]Sheet8!$B$5</c:f>
              <c:numCache>
                <c:formatCode>General</c:formatCode>
                <c:ptCount val="1"/>
                <c:pt idx="0">
                  <c:v>37.119999999999997</c:v>
                </c:pt>
              </c:numCache>
            </c:numRef>
          </c:val>
          <c:extLst xmlns:c16r2="http://schemas.microsoft.com/office/drawing/2015/06/chart">
            <c:ext xmlns:c16="http://schemas.microsoft.com/office/drawing/2014/chart" uri="{C3380CC4-5D6E-409C-BE32-E72D297353CC}">
              <c16:uniqueId val="{00000004-668A-45C4-8A4C-D3283E5EE7A8}"/>
            </c:ext>
          </c:extLst>
        </c:ser>
        <c:dLbls>
          <c:dLblPos val="outEnd"/>
          <c:showLegendKey val="0"/>
          <c:showVal val="1"/>
          <c:showCatName val="0"/>
          <c:showSerName val="0"/>
          <c:showPercent val="0"/>
          <c:showBubbleSize val="0"/>
        </c:dLbls>
        <c:gapWidth val="444"/>
        <c:overlap val="-90"/>
        <c:axId val="242743168"/>
        <c:axId val="242634752"/>
      </c:barChart>
      <c:catAx>
        <c:axId val="242743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Experimental groups/diet</a:t>
                </a:r>
              </a:p>
            </c:rich>
          </c:tx>
          <c:layout>
            <c:manualLayout>
              <c:xMode val="edge"/>
              <c:yMode val="edge"/>
              <c:x val="0.27193322146207133"/>
              <c:y val="0.8929285406549917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242634752"/>
        <c:crosses val="autoZero"/>
        <c:auto val="1"/>
        <c:lblAlgn val="ctr"/>
        <c:lblOffset val="100"/>
        <c:noMultiLvlLbl val="0"/>
      </c:catAx>
      <c:valAx>
        <c:axId val="242634752"/>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Total protein/mmol/L </a:t>
                </a:r>
              </a:p>
            </c:rich>
          </c:tx>
          <c:layout>
            <c:manualLayout>
              <c:xMode val="edge"/>
              <c:yMode val="edge"/>
              <c:x val="1.7397874446022116E-2"/>
              <c:y val="0.1680912926851974"/>
            </c:manualLayout>
          </c:layout>
          <c:overlay val="0"/>
          <c:spPr>
            <a:noFill/>
            <a:ln>
              <a:noFill/>
            </a:ln>
            <a:effectLst/>
          </c:spPr>
        </c:title>
        <c:numFmt formatCode="General" sourceLinked="1"/>
        <c:majorTickMark val="none"/>
        <c:minorTickMark val="none"/>
        <c:tickLblPos val="nextTo"/>
        <c:crossAx val="242743168"/>
        <c:crosses val="autoZero"/>
        <c:crossBetween val="between"/>
      </c:valAx>
      <c:spPr>
        <a:noFill/>
        <a:ln>
          <a:noFill/>
        </a:ln>
        <a:effectLst/>
      </c:spPr>
    </c:plotArea>
    <c:legend>
      <c:legendPos val="t"/>
      <c:layout>
        <c:manualLayout>
          <c:xMode val="edge"/>
          <c:yMode val="edge"/>
          <c:x val="0.21175887440299471"/>
          <c:y val="0.83730209418076251"/>
          <c:w val="0.59863545435198984"/>
          <c:h val="8.19677711385968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TOTAL CHOLESTEROL</a:t>
            </a:r>
          </a:p>
        </c:rich>
      </c:tx>
      <c:overlay val="0"/>
      <c:spPr>
        <a:noFill/>
        <a:ln>
          <a:noFill/>
        </a:ln>
        <a:effectLst/>
      </c:spPr>
    </c:title>
    <c:autoTitleDeleted val="0"/>
    <c:plotArea>
      <c:layout>
        <c:manualLayout>
          <c:layoutTarget val="inner"/>
          <c:xMode val="edge"/>
          <c:yMode val="edge"/>
          <c:x val="7.7736220472440956E-2"/>
          <c:y val="0.14618126175523607"/>
          <c:w val="0.90004155730533686"/>
          <c:h val="0.69789749965464853"/>
        </c:manualLayout>
      </c:layout>
      <c:barChart>
        <c:barDir val="col"/>
        <c:grouping val="clustered"/>
        <c:varyColors val="0"/>
        <c:ser>
          <c:idx val="0"/>
          <c:order val="0"/>
          <c:tx>
            <c:strRef>
              <c:f>[GRAPHS.xlsx]Sheet7!$A$1</c:f>
              <c:strCache>
                <c:ptCount val="1"/>
                <c:pt idx="0">
                  <c:v>A</c:v>
                </c:pt>
              </c:strCache>
            </c:strRef>
          </c:tx>
          <c:spPr>
            <a:solidFill>
              <a:srgbClr val="FF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[GRAPHS.xlsx]Sheet7!$B$1</c:f>
              <c:numCache>
                <c:formatCode>General</c:formatCode>
                <c:ptCount val="1"/>
                <c:pt idx="0">
                  <c:v>5.03</c:v>
                </c:pt>
              </c:numCache>
            </c:numRef>
          </c:val>
          <c:extLst xmlns:c16r2="http://schemas.microsoft.com/office/drawing/2015/06/chart">
            <c:ext xmlns:c16="http://schemas.microsoft.com/office/drawing/2014/chart" uri="{C3380CC4-5D6E-409C-BE32-E72D297353CC}">
              <c16:uniqueId val="{00000000-7B4F-47C5-A688-5C64654BCE2F}"/>
            </c:ext>
          </c:extLst>
        </c:ser>
        <c:ser>
          <c:idx val="1"/>
          <c:order val="1"/>
          <c:tx>
            <c:strRef>
              <c:f>[GRAPHS.xlsx]Sheet7!$A$2</c:f>
              <c:strCache>
                <c:ptCount val="1"/>
                <c:pt idx="0">
                  <c:v>B</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[GRAPHS.xlsx]Sheet7!$B$2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1-7B4F-47C5-A688-5C64654BCE2F}"/>
            </c:ext>
          </c:extLst>
        </c:ser>
        <c:ser>
          <c:idx val="2"/>
          <c:order val="2"/>
          <c:tx>
            <c:strRef>
              <c:f>[GRAPHS.xlsx]Sheet7!$A$3</c:f>
              <c:strCache>
                <c:ptCount val="1"/>
                <c:pt idx="0">
                  <c:v>C</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[GRAPHS.xlsx]Sheet7!$B$3</c:f>
              <c:numCache>
                <c:formatCode>General</c:formatCode>
                <c:ptCount val="1"/>
                <c:pt idx="0">
                  <c:v>4.03</c:v>
                </c:pt>
              </c:numCache>
            </c:numRef>
          </c:val>
          <c:extLst xmlns:c16r2="http://schemas.microsoft.com/office/drawing/2015/06/chart">
            <c:ext xmlns:c16="http://schemas.microsoft.com/office/drawing/2014/chart" uri="{C3380CC4-5D6E-409C-BE32-E72D297353CC}">
              <c16:uniqueId val="{00000002-7B4F-47C5-A688-5C64654BCE2F}"/>
            </c:ext>
          </c:extLst>
        </c:ser>
        <c:ser>
          <c:idx val="3"/>
          <c:order val="3"/>
          <c:tx>
            <c:strRef>
              <c:f>[GRAPHS.xlsx]Sheet7!$A$4</c:f>
              <c:strCache>
                <c:ptCount val="1"/>
                <c:pt idx="0">
                  <c:v>D</c:v>
                </c:pt>
              </c:strCache>
            </c:strRef>
          </c:tx>
          <c:spPr>
            <a:solidFill>
              <a:srgbClr val="7030A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[GRAPHS.xlsx]Sheet7!$B$4</c:f>
              <c:numCache>
                <c:formatCode>General</c:formatCode>
                <c:ptCount val="1"/>
                <c:pt idx="0">
                  <c:v>3.91</c:v>
                </c:pt>
              </c:numCache>
            </c:numRef>
          </c:val>
          <c:extLst xmlns:c16r2="http://schemas.microsoft.com/office/drawing/2015/06/chart">
            <c:ext xmlns:c16="http://schemas.microsoft.com/office/drawing/2014/chart" uri="{C3380CC4-5D6E-409C-BE32-E72D297353CC}">
              <c16:uniqueId val="{00000003-7B4F-47C5-A688-5C64654BCE2F}"/>
            </c:ext>
          </c:extLst>
        </c:ser>
        <c:ser>
          <c:idx val="4"/>
          <c:order val="4"/>
          <c:tx>
            <c:strRef>
              <c:f>[GRAPHS.xlsx]Sheet7!$A$5</c:f>
              <c:strCache>
                <c:ptCount val="1"/>
                <c:pt idx="0">
                  <c:v>E</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[GRAPHS.xlsx]Sheet7!$B$5</c:f>
              <c:numCache>
                <c:formatCode>General</c:formatCode>
                <c:ptCount val="1"/>
                <c:pt idx="0">
                  <c:v>3.11</c:v>
                </c:pt>
              </c:numCache>
            </c:numRef>
          </c:val>
          <c:extLst xmlns:c16r2="http://schemas.microsoft.com/office/drawing/2015/06/chart">
            <c:ext xmlns:c16="http://schemas.microsoft.com/office/drawing/2014/chart" uri="{C3380CC4-5D6E-409C-BE32-E72D297353CC}">
              <c16:uniqueId val="{00000004-7B4F-47C5-A688-5C64654BCE2F}"/>
            </c:ext>
          </c:extLst>
        </c:ser>
        <c:dLbls>
          <c:dLblPos val="outEnd"/>
          <c:showLegendKey val="0"/>
          <c:showVal val="1"/>
          <c:showCatName val="0"/>
          <c:showSerName val="0"/>
          <c:showPercent val="0"/>
          <c:showBubbleSize val="0"/>
        </c:dLbls>
        <c:gapWidth val="444"/>
        <c:overlap val="-90"/>
        <c:axId val="242670976"/>
        <c:axId val="242697728"/>
      </c:barChart>
      <c:catAx>
        <c:axId val="242670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Experimental groups/diet</a:t>
                </a:r>
              </a:p>
            </c:rich>
          </c:tx>
          <c:layout>
            <c:manualLayout>
              <c:xMode val="edge"/>
              <c:yMode val="edge"/>
              <c:x val="0.25017217508005674"/>
              <c:y val="0.9245072098781174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zh-CN"/>
          </a:p>
        </c:txPr>
        <c:crossAx val="242697728"/>
        <c:crosses val="autoZero"/>
        <c:auto val="1"/>
        <c:lblAlgn val="ctr"/>
        <c:lblOffset val="100"/>
        <c:noMultiLvlLbl val="0"/>
      </c:catAx>
      <c:valAx>
        <c:axId val="242697728"/>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Total cholesterol/mmol/L</a:t>
                </a:r>
              </a:p>
            </c:rich>
          </c:tx>
          <c:overlay val="0"/>
          <c:spPr>
            <a:noFill/>
            <a:ln>
              <a:noFill/>
            </a:ln>
            <a:effectLst/>
          </c:spPr>
        </c:title>
        <c:numFmt formatCode="General" sourceLinked="1"/>
        <c:majorTickMark val="none"/>
        <c:minorTickMark val="none"/>
        <c:tickLblPos val="nextTo"/>
        <c:crossAx val="242670976"/>
        <c:crosses val="autoZero"/>
        <c:crossBetween val="between"/>
      </c:valAx>
      <c:spPr>
        <a:noFill/>
        <a:ln>
          <a:noFill/>
        </a:ln>
        <a:effectLst/>
      </c:spPr>
    </c:plotArea>
    <c:legend>
      <c:legendPos val="t"/>
      <c:layout>
        <c:manualLayout>
          <c:xMode val="edge"/>
          <c:yMode val="edge"/>
          <c:x val="0.16537879367020869"/>
          <c:y val="0.85070993656157357"/>
          <c:w val="0.69313491153411644"/>
          <c:h val="8.411278776232998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CFD24-EE83-46FC-8056-A77EE037A39F}"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DDB8047-C52C-4318-A07B-2C0DB7E16D66}">
      <dgm:prSet phldrT="[Text]">
        <dgm:style>
          <a:lnRef idx="0">
            <a:schemeClr val="accent2"/>
          </a:lnRef>
          <a:fillRef idx="3">
            <a:schemeClr val="accent2"/>
          </a:fillRef>
          <a:effectRef idx="3">
            <a:schemeClr val="accent2"/>
          </a:effectRef>
          <a:fontRef idx="minor">
            <a:schemeClr val="lt1"/>
          </a:fontRef>
        </dgm:style>
      </dgm:prSet>
      <dgm:spPr>
        <a:scene3d>
          <a:camera prst="isometricOffAxis1Right"/>
          <a:lightRig rig="brightRoom" dir="t"/>
        </a:scene3d>
        <a:sp3d extrusionH="12700" contourW="25400" prstMaterial="flat">
          <a:bevelT w="63500" h="152400" prst="relaxedInset"/>
          <a:contourClr>
            <a:schemeClr val="accent2">
              <a:shade val="27000"/>
              <a:satMod val="120000"/>
            </a:schemeClr>
          </a:contourClr>
        </a:sp3d>
      </dgm:spPr>
      <dgm:t>
        <a:bodyPr/>
        <a:lstStyle/>
        <a:p>
          <a:r>
            <a:rPr lang="en-US" dirty="0"/>
            <a:t>750 fingerlings</a:t>
          </a:r>
        </a:p>
      </dgm:t>
    </dgm:pt>
    <dgm:pt modelId="{3DC41E09-A006-4758-8B28-EB0CBD54B83F}" type="parTrans" cxnId="{47076058-259D-46AC-92B2-CB6A65372E68}">
      <dgm:prSet/>
      <dgm:spPr/>
      <dgm:t>
        <a:bodyPr/>
        <a:lstStyle/>
        <a:p>
          <a:endParaRPr lang="en-US"/>
        </a:p>
      </dgm:t>
    </dgm:pt>
    <dgm:pt modelId="{FAFA44A7-28C7-43FF-9575-33B2666EA50D}" type="sibTrans" cxnId="{47076058-259D-46AC-92B2-CB6A65372E68}">
      <dgm:prSet>
        <dgm:style>
          <a:lnRef idx="3">
            <a:schemeClr val="accent4"/>
          </a:lnRef>
          <a:fillRef idx="0">
            <a:schemeClr val="accent4"/>
          </a:fillRef>
          <a:effectRef idx="2">
            <a:schemeClr val="accent4"/>
          </a:effectRef>
          <a:fontRef idx="minor">
            <a:schemeClr val="tx1"/>
          </a:fontRef>
        </dgm:style>
      </dgm:prSet>
      <dgm:spPr>
        <a:ln/>
      </dgm:spPr>
      <dgm:t>
        <a:bodyPr/>
        <a:lstStyle/>
        <a:p>
          <a:endParaRPr lang="en-US"/>
        </a:p>
      </dgm:t>
    </dgm:pt>
    <dgm:pt modelId="{8197B0ED-1159-43D3-81E5-43E900AB47F7}">
      <dgm:prSet phldrT="[Text]">
        <dgm:style>
          <a:lnRef idx="1">
            <a:schemeClr val="accent4"/>
          </a:lnRef>
          <a:fillRef idx="2">
            <a:schemeClr val="accent4"/>
          </a:fillRef>
          <a:effectRef idx="1">
            <a:schemeClr val="accent4"/>
          </a:effectRef>
          <a:fontRef idx="minor">
            <a:schemeClr val="dk1"/>
          </a:fontRef>
        </dgm:style>
      </dgm:prSet>
      <dgm:spPr>
        <a:scene3d>
          <a:camera prst="isometricRightUp"/>
          <a:lightRig rig="threePt" dir="t"/>
        </a:scene3d>
        <a:sp3d>
          <a:bevelT prst="relaxedInset"/>
        </a:sp3d>
      </dgm:spPr>
      <dgm:t>
        <a:bodyPr/>
        <a:lstStyle/>
        <a:p>
          <a:r>
            <a:rPr lang="en-US" dirty="0"/>
            <a:t>2weeks </a:t>
          </a:r>
          <a:r>
            <a:rPr lang="en-US" dirty="0" smtClean="0"/>
            <a:t>acclima</a:t>
          </a:r>
          <a:r>
            <a:rPr lang="en-US" altLang="zh-CN" dirty="0" smtClean="0"/>
            <a:t>t</a:t>
          </a:r>
          <a:r>
            <a:rPr lang="en-US" dirty="0" smtClean="0"/>
            <a:t>ion</a:t>
          </a:r>
          <a:endParaRPr lang="en-US" dirty="0"/>
        </a:p>
      </dgm:t>
    </dgm:pt>
    <dgm:pt modelId="{5E4D5F70-F3D0-41D6-B773-1E36DD366C66}" type="parTrans" cxnId="{5B2D962C-1A4B-4458-A52D-9E56624A1D50}">
      <dgm:prSet/>
      <dgm:spPr/>
      <dgm:t>
        <a:bodyPr/>
        <a:lstStyle/>
        <a:p>
          <a:endParaRPr lang="en-US"/>
        </a:p>
      </dgm:t>
    </dgm:pt>
    <dgm:pt modelId="{7CC78F7C-7F0A-460B-9312-89E263D6F23B}" type="sibTrans" cxnId="{5B2D962C-1A4B-4458-A52D-9E56624A1D50}">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a:p>
      </dgm:t>
    </dgm:pt>
    <dgm:pt modelId="{9EA53D8D-6789-411F-9D8E-65250E7C2C49}">
      <dgm:prSet phldrT="[Text]">
        <dgm:style>
          <a:lnRef idx="3">
            <a:schemeClr val="lt1"/>
          </a:lnRef>
          <a:fillRef idx="1">
            <a:schemeClr val="accent3"/>
          </a:fillRef>
          <a:effectRef idx="1">
            <a:schemeClr val="accent3"/>
          </a:effectRef>
          <a:fontRef idx="minor">
            <a:schemeClr val="lt1"/>
          </a:fontRef>
        </dgm:style>
      </dgm:prSet>
      <dgm:spPr>
        <a:scene3d>
          <a:camera prst="isometricOffAxis1Right"/>
          <a:lightRig rig="threePt" dir="t"/>
        </a:scene3d>
      </dgm:spPr>
      <dgm:t>
        <a:bodyPr/>
        <a:lstStyle/>
        <a:p>
          <a:r>
            <a:rPr lang="en-US" dirty="0"/>
            <a:t>5 groups</a:t>
          </a:r>
        </a:p>
      </dgm:t>
    </dgm:pt>
    <dgm:pt modelId="{FA860FCC-9660-422D-A380-06E70BF5AFAD}" type="parTrans" cxnId="{B3386215-0AE8-463D-8289-5AF7A5E403C5}">
      <dgm:prSet/>
      <dgm:spPr/>
      <dgm:t>
        <a:bodyPr/>
        <a:lstStyle/>
        <a:p>
          <a:endParaRPr lang="en-US"/>
        </a:p>
      </dgm:t>
    </dgm:pt>
    <dgm:pt modelId="{DEAD8F6D-986F-48E3-84E8-E6BECE0AEDCD}" type="sibTrans" cxnId="{B3386215-0AE8-463D-8289-5AF7A5E403C5}">
      <dgm:prSet>
        <dgm:style>
          <a:lnRef idx="3">
            <a:schemeClr val="dk1"/>
          </a:lnRef>
          <a:fillRef idx="0">
            <a:schemeClr val="dk1"/>
          </a:fillRef>
          <a:effectRef idx="2">
            <a:schemeClr val="dk1"/>
          </a:effectRef>
          <a:fontRef idx="minor">
            <a:schemeClr val="tx1"/>
          </a:fontRef>
        </dgm:style>
      </dgm:prSet>
      <dgm:spPr>
        <a:ln/>
      </dgm:spPr>
      <dgm:t>
        <a:bodyPr/>
        <a:lstStyle/>
        <a:p>
          <a:endParaRPr lang="en-US"/>
        </a:p>
      </dgm:t>
    </dgm:pt>
    <dgm:pt modelId="{36CDB034-EAB1-41DE-B6C1-27C5D452C6FD}">
      <dgm:prSet phldrT="[Text]">
        <dgm:style>
          <a:lnRef idx="1">
            <a:schemeClr val="accent2"/>
          </a:lnRef>
          <a:fillRef idx="2">
            <a:schemeClr val="accent2"/>
          </a:fillRef>
          <a:effectRef idx="1">
            <a:schemeClr val="accent2"/>
          </a:effectRef>
          <a:fontRef idx="minor">
            <a:schemeClr val="dk1"/>
          </a:fontRef>
        </dgm:style>
      </dgm:prSet>
      <dgm:spPr>
        <a:scene3d>
          <a:camera prst="isometricLeftDown"/>
          <a:lightRig rig="threePt" dir="t"/>
        </a:scene3d>
      </dgm:spPr>
      <dgm:t>
        <a:bodyPr/>
        <a:lstStyle/>
        <a:p>
          <a:r>
            <a:rPr lang="en-US" dirty="0"/>
            <a:t>2/day feeding</a:t>
          </a:r>
        </a:p>
      </dgm:t>
    </dgm:pt>
    <dgm:pt modelId="{179922EC-7FBD-4D50-B9C2-7331A6DB7842}" type="parTrans" cxnId="{E33AD08E-9377-4006-8012-AB69791F79E7}">
      <dgm:prSet/>
      <dgm:spPr/>
      <dgm:t>
        <a:bodyPr/>
        <a:lstStyle/>
        <a:p>
          <a:endParaRPr lang="en-US"/>
        </a:p>
      </dgm:t>
    </dgm:pt>
    <dgm:pt modelId="{89BBEC52-9177-4584-A7A3-A73462D3FD05}" type="sibTrans" cxnId="{E33AD08E-9377-4006-8012-AB69791F79E7}">
      <dgm:prSet>
        <dgm:style>
          <a:lnRef idx="3">
            <a:schemeClr val="accent3"/>
          </a:lnRef>
          <a:fillRef idx="0">
            <a:schemeClr val="accent3"/>
          </a:fillRef>
          <a:effectRef idx="2">
            <a:schemeClr val="accent3"/>
          </a:effectRef>
          <a:fontRef idx="minor">
            <a:schemeClr val="tx1"/>
          </a:fontRef>
        </dgm:style>
      </dgm:prSet>
      <dgm:spPr>
        <a:ln/>
      </dgm:spPr>
      <dgm:t>
        <a:bodyPr/>
        <a:lstStyle/>
        <a:p>
          <a:endParaRPr lang="en-US"/>
        </a:p>
      </dgm:t>
    </dgm:pt>
    <dgm:pt modelId="{0B04BAB4-F906-458F-95AE-0659CD664DC9}">
      <dgm:prSet phldrT="[Text]">
        <dgm:style>
          <a:lnRef idx="1">
            <a:schemeClr val="dk1"/>
          </a:lnRef>
          <a:fillRef idx="2">
            <a:schemeClr val="dk1"/>
          </a:fillRef>
          <a:effectRef idx="1">
            <a:schemeClr val="dk1"/>
          </a:effectRef>
          <a:fontRef idx="minor">
            <a:schemeClr val="dk1"/>
          </a:fontRef>
        </dgm:style>
      </dgm:prSet>
      <dgm:spPr>
        <a:scene3d>
          <a:camera prst="isometricOffAxis2Left"/>
          <a:lightRig rig="threePt" dir="t"/>
        </a:scene3d>
      </dgm:spPr>
      <dgm:t>
        <a:bodyPr/>
        <a:lstStyle/>
        <a:p>
          <a:r>
            <a:rPr lang="en-US" dirty="0"/>
            <a:t>8 weeks</a:t>
          </a:r>
        </a:p>
      </dgm:t>
    </dgm:pt>
    <dgm:pt modelId="{47A5FA0F-22E0-4C4A-A285-53FBE41AEE63}" type="parTrans" cxnId="{250ED0D1-CDBD-4340-8BDB-65D2F7C0BBE7}">
      <dgm:prSet/>
      <dgm:spPr/>
      <dgm:t>
        <a:bodyPr/>
        <a:lstStyle/>
        <a:p>
          <a:endParaRPr lang="en-US"/>
        </a:p>
      </dgm:t>
    </dgm:pt>
    <dgm:pt modelId="{DE0C2B4C-6E76-425D-B0A1-1CF8AA6F1F92}" type="sibTrans" cxnId="{250ED0D1-CDBD-4340-8BDB-65D2F7C0BBE7}">
      <dgm:prSet/>
      <dgm:spPr/>
      <dgm:t>
        <a:bodyPr/>
        <a:lstStyle/>
        <a:p>
          <a:endParaRPr lang="en-US"/>
        </a:p>
      </dgm:t>
    </dgm:pt>
    <dgm:pt modelId="{F322C8AE-0E03-42AD-BC58-476DB3A2F839}" type="pres">
      <dgm:prSet presAssocID="{AA8CFD24-EE83-46FC-8056-A77EE037A39F}" presName="Name0" presStyleCnt="0">
        <dgm:presLayoutVars>
          <dgm:dir/>
          <dgm:resizeHandles val="exact"/>
        </dgm:presLayoutVars>
      </dgm:prSet>
      <dgm:spPr/>
      <dgm:t>
        <a:bodyPr/>
        <a:lstStyle/>
        <a:p>
          <a:endParaRPr lang="zh-CN" altLang="en-US"/>
        </a:p>
      </dgm:t>
    </dgm:pt>
    <dgm:pt modelId="{7C4F749F-0E54-4902-AED3-0A26426CD849}" type="pres">
      <dgm:prSet presAssocID="{FDDB8047-C52C-4318-A07B-2C0DB7E16D66}" presName="node" presStyleLbl="node1" presStyleIdx="0" presStyleCnt="5">
        <dgm:presLayoutVars>
          <dgm:bulletEnabled val="1"/>
        </dgm:presLayoutVars>
      </dgm:prSet>
      <dgm:spPr/>
      <dgm:t>
        <a:bodyPr/>
        <a:lstStyle/>
        <a:p>
          <a:endParaRPr lang="zh-CN" altLang="en-US"/>
        </a:p>
      </dgm:t>
    </dgm:pt>
    <dgm:pt modelId="{48D48211-A517-479C-8564-34D665404488}" type="pres">
      <dgm:prSet presAssocID="{FAFA44A7-28C7-43FF-9575-33B2666EA50D}" presName="sibTrans" presStyleLbl="sibTrans1D1" presStyleIdx="0" presStyleCnt="4"/>
      <dgm:spPr/>
      <dgm:t>
        <a:bodyPr/>
        <a:lstStyle/>
        <a:p>
          <a:endParaRPr lang="zh-CN" altLang="en-US"/>
        </a:p>
      </dgm:t>
    </dgm:pt>
    <dgm:pt modelId="{79614371-4FDE-4FD7-AD0F-CEE653C9E850}" type="pres">
      <dgm:prSet presAssocID="{FAFA44A7-28C7-43FF-9575-33B2666EA50D}" presName="connectorText" presStyleLbl="sibTrans1D1" presStyleIdx="0" presStyleCnt="4"/>
      <dgm:spPr/>
      <dgm:t>
        <a:bodyPr/>
        <a:lstStyle/>
        <a:p>
          <a:endParaRPr lang="zh-CN" altLang="en-US"/>
        </a:p>
      </dgm:t>
    </dgm:pt>
    <dgm:pt modelId="{4AA20E49-F35A-4D10-B3C8-57832925B512}" type="pres">
      <dgm:prSet presAssocID="{8197B0ED-1159-43D3-81E5-43E900AB47F7}" presName="node" presStyleLbl="node1" presStyleIdx="1" presStyleCnt="5">
        <dgm:presLayoutVars>
          <dgm:bulletEnabled val="1"/>
        </dgm:presLayoutVars>
      </dgm:prSet>
      <dgm:spPr/>
      <dgm:t>
        <a:bodyPr/>
        <a:lstStyle/>
        <a:p>
          <a:endParaRPr lang="zh-CN" altLang="en-US"/>
        </a:p>
      </dgm:t>
    </dgm:pt>
    <dgm:pt modelId="{441B5B79-64CD-41D8-AD02-4767DC2B991E}" type="pres">
      <dgm:prSet presAssocID="{7CC78F7C-7F0A-460B-9312-89E263D6F23B}" presName="sibTrans" presStyleLbl="sibTrans1D1" presStyleIdx="1" presStyleCnt="4"/>
      <dgm:spPr/>
      <dgm:t>
        <a:bodyPr/>
        <a:lstStyle/>
        <a:p>
          <a:endParaRPr lang="zh-CN" altLang="en-US"/>
        </a:p>
      </dgm:t>
    </dgm:pt>
    <dgm:pt modelId="{DEF03DB1-3B90-4219-9647-EC1E7EBD82BF}" type="pres">
      <dgm:prSet presAssocID="{7CC78F7C-7F0A-460B-9312-89E263D6F23B}" presName="connectorText" presStyleLbl="sibTrans1D1" presStyleIdx="1" presStyleCnt="4"/>
      <dgm:spPr/>
      <dgm:t>
        <a:bodyPr/>
        <a:lstStyle/>
        <a:p>
          <a:endParaRPr lang="zh-CN" altLang="en-US"/>
        </a:p>
      </dgm:t>
    </dgm:pt>
    <dgm:pt modelId="{525F4A4E-C8BF-432D-960B-56AB9BC18BE8}" type="pres">
      <dgm:prSet presAssocID="{9EA53D8D-6789-411F-9D8E-65250E7C2C49}" presName="node" presStyleLbl="node1" presStyleIdx="2" presStyleCnt="5" custLinFactNeighborX="366" custLinFactNeighborY="775">
        <dgm:presLayoutVars>
          <dgm:bulletEnabled val="1"/>
        </dgm:presLayoutVars>
      </dgm:prSet>
      <dgm:spPr/>
      <dgm:t>
        <a:bodyPr/>
        <a:lstStyle/>
        <a:p>
          <a:endParaRPr lang="zh-CN" altLang="en-US"/>
        </a:p>
      </dgm:t>
    </dgm:pt>
    <dgm:pt modelId="{5218B053-2D2E-476F-AD3A-AC197DF2A23F}" type="pres">
      <dgm:prSet presAssocID="{DEAD8F6D-986F-48E3-84E8-E6BECE0AEDCD}" presName="sibTrans" presStyleLbl="sibTrans1D1" presStyleIdx="2" presStyleCnt="4"/>
      <dgm:spPr/>
      <dgm:t>
        <a:bodyPr/>
        <a:lstStyle/>
        <a:p>
          <a:endParaRPr lang="zh-CN" altLang="en-US"/>
        </a:p>
      </dgm:t>
    </dgm:pt>
    <dgm:pt modelId="{FC319A2E-8F1F-4D96-B865-B6FF61D42942}" type="pres">
      <dgm:prSet presAssocID="{DEAD8F6D-986F-48E3-84E8-E6BECE0AEDCD}" presName="connectorText" presStyleLbl="sibTrans1D1" presStyleIdx="2" presStyleCnt="4"/>
      <dgm:spPr/>
      <dgm:t>
        <a:bodyPr/>
        <a:lstStyle/>
        <a:p>
          <a:endParaRPr lang="zh-CN" altLang="en-US"/>
        </a:p>
      </dgm:t>
    </dgm:pt>
    <dgm:pt modelId="{700F1A29-2911-4891-AE0E-4CF626D686D5}" type="pres">
      <dgm:prSet presAssocID="{36CDB034-EAB1-41DE-B6C1-27C5D452C6FD}" presName="node" presStyleLbl="node1" presStyleIdx="3" presStyleCnt="5">
        <dgm:presLayoutVars>
          <dgm:bulletEnabled val="1"/>
        </dgm:presLayoutVars>
      </dgm:prSet>
      <dgm:spPr/>
      <dgm:t>
        <a:bodyPr/>
        <a:lstStyle/>
        <a:p>
          <a:endParaRPr lang="zh-CN" altLang="en-US"/>
        </a:p>
      </dgm:t>
    </dgm:pt>
    <dgm:pt modelId="{6F3457CF-BB60-42DD-A3EA-EC6D96632C82}" type="pres">
      <dgm:prSet presAssocID="{89BBEC52-9177-4584-A7A3-A73462D3FD05}" presName="sibTrans" presStyleLbl="sibTrans1D1" presStyleIdx="3" presStyleCnt="4"/>
      <dgm:spPr/>
      <dgm:t>
        <a:bodyPr/>
        <a:lstStyle/>
        <a:p>
          <a:endParaRPr lang="zh-CN" altLang="en-US"/>
        </a:p>
      </dgm:t>
    </dgm:pt>
    <dgm:pt modelId="{397B24E8-4387-4E10-B1F2-24F257647207}" type="pres">
      <dgm:prSet presAssocID="{89BBEC52-9177-4584-A7A3-A73462D3FD05}" presName="connectorText" presStyleLbl="sibTrans1D1" presStyleIdx="3" presStyleCnt="4"/>
      <dgm:spPr/>
      <dgm:t>
        <a:bodyPr/>
        <a:lstStyle/>
        <a:p>
          <a:endParaRPr lang="zh-CN" altLang="en-US"/>
        </a:p>
      </dgm:t>
    </dgm:pt>
    <dgm:pt modelId="{93F5B58A-C480-4474-8970-3AE1FA467AC9}" type="pres">
      <dgm:prSet presAssocID="{0B04BAB4-F906-458F-95AE-0659CD664DC9}" presName="node" presStyleLbl="node1" presStyleIdx="4" presStyleCnt="5">
        <dgm:presLayoutVars>
          <dgm:bulletEnabled val="1"/>
        </dgm:presLayoutVars>
      </dgm:prSet>
      <dgm:spPr/>
      <dgm:t>
        <a:bodyPr/>
        <a:lstStyle/>
        <a:p>
          <a:endParaRPr lang="zh-CN" altLang="en-US"/>
        </a:p>
      </dgm:t>
    </dgm:pt>
  </dgm:ptLst>
  <dgm:cxnLst>
    <dgm:cxn modelId="{01DB1349-0440-4506-BA3B-2CA2765989D6}" type="presOf" srcId="{89BBEC52-9177-4584-A7A3-A73462D3FD05}" destId="{397B24E8-4387-4E10-B1F2-24F257647207}" srcOrd="1" destOrd="0" presId="urn:microsoft.com/office/officeart/2005/8/layout/bProcess3"/>
    <dgm:cxn modelId="{47076058-259D-46AC-92B2-CB6A65372E68}" srcId="{AA8CFD24-EE83-46FC-8056-A77EE037A39F}" destId="{FDDB8047-C52C-4318-A07B-2C0DB7E16D66}" srcOrd="0" destOrd="0" parTransId="{3DC41E09-A006-4758-8B28-EB0CBD54B83F}" sibTransId="{FAFA44A7-28C7-43FF-9575-33B2666EA50D}"/>
    <dgm:cxn modelId="{9D1DA25A-6595-4B89-A3DD-29BF7FFC68E3}" type="presOf" srcId="{89BBEC52-9177-4584-A7A3-A73462D3FD05}" destId="{6F3457CF-BB60-42DD-A3EA-EC6D96632C82}" srcOrd="0" destOrd="0" presId="urn:microsoft.com/office/officeart/2005/8/layout/bProcess3"/>
    <dgm:cxn modelId="{2236846E-F2A7-4A78-9209-DFD10DAB36FE}" type="presOf" srcId="{AA8CFD24-EE83-46FC-8056-A77EE037A39F}" destId="{F322C8AE-0E03-42AD-BC58-476DB3A2F839}" srcOrd="0" destOrd="0" presId="urn:microsoft.com/office/officeart/2005/8/layout/bProcess3"/>
    <dgm:cxn modelId="{98B7711D-3CC9-41F9-A9AD-B71A8C1635CE}" type="presOf" srcId="{FAFA44A7-28C7-43FF-9575-33B2666EA50D}" destId="{79614371-4FDE-4FD7-AD0F-CEE653C9E850}" srcOrd="1" destOrd="0" presId="urn:microsoft.com/office/officeart/2005/8/layout/bProcess3"/>
    <dgm:cxn modelId="{1DF73C92-0F5C-42FA-9ED5-86F66A437865}" type="presOf" srcId="{8197B0ED-1159-43D3-81E5-43E900AB47F7}" destId="{4AA20E49-F35A-4D10-B3C8-57832925B512}" srcOrd="0" destOrd="0" presId="urn:microsoft.com/office/officeart/2005/8/layout/bProcess3"/>
    <dgm:cxn modelId="{346A32E9-2EBD-4FE7-BA80-8C266F208182}" type="presOf" srcId="{DEAD8F6D-986F-48E3-84E8-E6BECE0AEDCD}" destId="{FC319A2E-8F1F-4D96-B865-B6FF61D42942}" srcOrd="1" destOrd="0" presId="urn:microsoft.com/office/officeart/2005/8/layout/bProcess3"/>
    <dgm:cxn modelId="{5B2D962C-1A4B-4458-A52D-9E56624A1D50}" srcId="{AA8CFD24-EE83-46FC-8056-A77EE037A39F}" destId="{8197B0ED-1159-43D3-81E5-43E900AB47F7}" srcOrd="1" destOrd="0" parTransId="{5E4D5F70-F3D0-41D6-B773-1E36DD366C66}" sibTransId="{7CC78F7C-7F0A-460B-9312-89E263D6F23B}"/>
    <dgm:cxn modelId="{A1726B76-C77F-4BB4-A5F3-67CE1A51CC6D}" type="presOf" srcId="{36CDB034-EAB1-41DE-B6C1-27C5D452C6FD}" destId="{700F1A29-2911-4891-AE0E-4CF626D686D5}" srcOrd="0" destOrd="0" presId="urn:microsoft.com/office/officeart/2005/8/layout/bProcess3"/>
    <dgm:cxn modelId="{5F3F9080-A74F-4E69-95A7-CAA56CCE545A}" type="presOf" srcId="{0B04BAB4-F906-458F-95AE-0659CD664DC9}" destId="{93F5B58A-C480-4474-8970-3AE1FA467AC9}" srcOrd="0" destOrd="0" presId="urn:microsoft.com/office/officeart/2005/8/layout/bProcess3"/>
    <dgm:cxn modelId="{B71BE3F3-A550-4C4B-9BAB-9954A3352489}" type="presOf" srcId="{FAFA44A7-28C7-43FF-9575-33B2666EA50D}" destId="{48D48211-A517-479C-8564-34D665404488}" srcOrd="0" destOrd="0" presId="urn:microsoft.com/office/officeart/2005/8/layout/bProcess3"/>
    <dgm:cxn modelId="{963A9730-FD0E-4BC8-82BF-FFF7FC28D117}" type="presOf" srcId="{7CC78F7C-7F0A-460B-9312-89E263D6F23B}" destId="{DEF03DB1-3B90-4219-9647-EC1E7EBD82BF}" srcOrd="1" destOrd="0" presId="urn:microsoft.com/office/officeart/2005/8/layout/bProcess3"/>
    <dgm:cxn modelId="{250ED0D1-CDBD-4340-8BDB-65D2F7C0BBE7}" srcId="{AA8CFD24-EE83-46FC-8056-A77EE037A39F}" destId="{0B04BAB4-F906-458F-95AE-0659CD664DC9}" srcOrd="4" destOrd="0" parTransId="{47A5FA0F-22E0-4C4A-A285-53FBE41AEE63}" sibTransId="{DE0C2B4C-6E76-425D-B0A1-1CF8AA6F1F92}"/>
    <dgm:cxn modelId="{AE331CC4-AD8D-4731-BC72-929A8A14A962}" type="presOf" srcId="{9EA53D8D-6789-411F-9D8E-65250E7C2C49}" destId="{525F4A4E-C8BF-432D-960B-56AB9BC18BE8}" srcOrd="0" destOrd="0" presId="urn:microsoft.com/office/officeart/2005/8/layout/bProcess3"/>
    <dgm:cxn modelId="{8E22F334-27AD-4C91-B591-87C8B406F64C}" type="presOf" srcId="{FDDB8047-C52C-4318-A07B-2C0DB7E16D66}" destId="{7C4F749F-0E54-4902-AED3-0A26426CD849}" srcOrd="0" destOrd="0" presId="urn:microsoft.com/office/officeart/2005/8/layout/bProcess3"/>
    <dgm:cxn modelId="{265F3CF5-68A5-4F50-A037-0064B06F7E65}" type="presOf" srcId="{DEAD8F6D-986F-48E3-84E8-E6BECE0AEDCD}" destId="{5218B053-2D2E-476F-AD3A-AC197DF2A23F}" srcOrd="0" destOrd="0" presId="urn:microsoft.com/office/officeart/2005/8/layout/bProcess3"/>
    <dgm:cxn modelId="{E33AD08E-9377-4006-8012-AB69791F79E7}" srcId="{AA8CFD24-EE83-46FC-8056-A77EE037A39F}" destId="{36CDB034-EAB1-41DE-B6C1-27C5D452C6FD}" srcOrd="3" destOrd="0" parTransId="{179922EC-7FBD-4D50-B9C2-7331A6DB7842}" sibTransId="{89BBEC52-9177-4584-A7A3-A73462D3FD05}"/>
    <dgm:cxn modelId="{B3386215-0AE8-463D-8289-5AF7A5E403C5}" srcId="{AA8CFD24-EE83-46FC-8056-A77EE037A39F}" destId="{9EA53D8D-6789-411F-9D8E-65250E7C2C49}" srcOrd="2" destOrd="0" parTransId="{FA860FCC-9660-422D-A380-06E70BF5AFAD}" sibTransId="{DEAD8F6D-986F-48E3-84E8-E6BECE0AEDCD}"/>
    <dgm:cxn modelId="{91D3D6E2-FA5A-4623-8DB1-0FE2509070C1}" type="presOf" srcId="{7CC78F7C-7F0A-460B-9312-89E263D6F23B}" destId="{441B5B79-64CD-41D8-AD02-4767DC2B991E}" srcOrd="0" destOrd="0" presId="urn:microsoft.com/office/officeart/2005/8/layout/bProcess3"/>
    <dgm:cxn modelId="{76E8D820-D278-4E7A-BDFE-308E2F83587B}" type="presParOf" srcId="{F322C8AE-0E03-42AD-BC58-476DB3A2F839}" destId="{7C4F749F-0E54-4902-AED3-0A26426CD849}" srcOrd="0" destOrd="0" presId="urn:microsoft.com/office/officeart/2005/8/layout/bProcess3"/>
    <dgm:cxn modelId="{A897CDA3-C60D-4392-904D-4FF02707F3BC}" type="presParOf" srcId="{F322C8AE-0E03-42AD-BC58-476DB3A2F839}" destId="{48D48211-A517-479C-8564-34D665404488}" srcOrd="1" destOrd="0" presId="urn:microsoft.com/office/officeart/2005/8/layout/bProcess3"/>
    <dgm:cxn modelId="{25334BC6-DA58-42EA-A02E-B5D9438D64AF}" type="presParOf" srcId="{48D48211-A517-479C-8564-34D665404488}" destId="{79614371-4FDE-4FD7-AD0F-CEE653C9E850}" srcOrd="0" destOrd="0" presId="urn:microsoft.com/office/officeart/2005/8/layout/bProcess3"/>
    <dgm:cxn modelId="{FB4C0C10-4A78-4878-A907-3E775C44D769}" type="presParOf" srcId="{F322C8AE-0E03-42AD-BC58-476DB3A2F839}" destId="{4AA20E49-F35A-4D10-B3C8-57832925B512}" srcOrd="2" destOrd="0" presId="urn:microsoft.com/office/officeart/2005/8/layout/bProcess3"/>
    <dgm:cxn modelId="{B97EC4DB-1458-43FE-A2AE-DF5FDB08CDF5}" type="presParOf" srcId="{F322C8AE-0E03-42AD-BC58-476DB3A2F839}" destId="{441B5B79-64CD-41D8-AD02-4767DC2B991E}" srcOrd="3" destOrd="0" presId="urn:microsoft.com/office/officeart/2005/8/layout/bProcess3"/>
    <dgm:cxn modelId="{54160F1B-CEFD-43A3-AE7D-6FC1DF15F7FD}" type="presParOf" srcId="{441B5B79-64CD-41D8-AD02-4767DC2B991E}" destId="{DEF03DB1-3B90-4219-9647-EC1E7EBD82BF}" srcOrd="0" destOrd="0" presId="urn:microsoft.com/office/officeart/2005/8/layout/bProcess3"/>
    <dgm:cxn modelId="{BBAAC5BB-09FF-4101-966B-EF9140786CA6}" type="presParOf" srcId="{F322C8AE-0E03-42AD-BC58-476DB3A2F839}" destId="{525F4A4E-C8BF-432D-960B-56AB9BC18BE8}" srcOrd="4" destOrd="0" presId="urn:microsoft.com/office/officeart/2005/8/layout/bProcess3"/>
    <dgm:cxn modelId="{51F17755-5C2A-4024-AEC5-038807EA1158}" type="presParOf" srcId="{F322C8AE-0E03-42AD-BC58-476DB3A2F839}" destId="{5218B053-2D2E-476F-AD3A-AC197DF2A23F}" srcOrd="5" destOrd="0" presId="urn:microsoft.com/office/officeart/2005/8/layout/bProcess3"/>
    <dgm:cxn modelId="{727F1FD1-C168-4898-95E1-FAD1688B8722}" type="presParOf" srcId="{5218B053-2D2E-476F-AD3A-AC197DF2A23F}" destId="{FC319A2E-8F1F-4D96-B865-B6FF61D42942}" srcOrd="0" destOrd="0" presId="urn:microsoft.com/office/officeart/2005/8/layout/bProcess3"/>
    <dgm:cxn modelId="{D45EAEC6-DD7C-4BE0-BC58-5530219B4964}" type="presParOf" srcId="{F322C8AE-0E03-42AD-BC58-476DB3A2F839}" destId="{700F1A29-2911-4891-AE0E-4CF626D686D5}" srcOrd="6" destOrd="0" presId="urn:microsoft.com/office/officeart/2005/8/layout/bProcess3"/>
    <dgm:cxn modelId="{670DA28E-6578-4A35-880E-BD7A301F2EC9}" type="presParOf" srcId="{F322C8AE-0E03-42AD-BC58-476DB3A2F839}" destId="{6F3457CF-BB60-42DD-A3EA-EC6D96632C82}" srcOrd="7" destOrd="0" presId="urn:microsoft.com/office/officeart/2005/8/layout/bProcess3"/>
    <dgm:cxn modelId="{3F507B90-C4A7-4589-9B69-CF030F766998}" type="presParOf" srcId="{6F3457CF-BB60-42DD-A3EA-EC6D96632C82}" destId="{397B24E8-4387-4E10-B1F2-24F257647207}" srcOrd="0" destOrd="0" presId="urn:microsoft.com/office/officeart/2005/8/layout/bProcess3"/>
    <dgm:cxn modelId="{0C91A9E8-0113-4AFF-AB1E-B0ADD2759DCA}" type="presParOf" srcId="{F322C8AE-0E03-42AD-BC58-476DB3A2F839}" destId="{93F5B58A-C480-4474-8970-3AE1FA467AC9}"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731704-0C94-4561-8477-3ACC43E7EC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902AA78-3E1A-479C-AD12-718211419F65}">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Fatty acid</a:t>
          </a:r>
        </a:p>
      </dgm:t>
    </dgm:pt>
    <dgm:pt modelId="{0F05855F-4E9B-400D-B8C4-F60E12F6471E}" type="parTrans" cxnId="{2A195126-A6D2-4042-8424-10ABAE835ED8}">
      <dgm:prSet/>
      <dgm:spPr/>
      <dgm:t>
        <a:bodyPr/>
        <a:lstStyle/>
        <a:p>
          <a:endParaRPr lang="en-US"/>
        </a:p>
      </dgm:t>
    </dgm:pt>
    <dgm:pt modelId="{C64F227A-2E41-4604-B22F-C724A1429999}" type="sibTrans" cxnId="{2A195126-A6D2-4042-8424-10ABAE835ED8}">
      <dgm:prSet/>
      <dgm:spPr/>
      <dgm:t>
        <a:bodyPr/>
        <a:lstStyle/>
        <a:p>
          <a:endParaRPr lang="en-US"/>
        </a:p>
      </dgm:t>
    </dgm:pt>
    <dgm:pt modelId="{C191CDD0-EE0E-4D58-AFA4-AB3B1D82921C}">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a:t>LIVER</a:t>
          </a:r>
        </a:p>
        <a:p>
          <a:r>
            <a:rPr lang="en-US" dirty="0"/>
            <a:t>MUSCLE</a:t>
          </a:r>
        </a:p>
      </dgm:t>
    </dgm:pt>
    <dgm:pt modelId="{FFF97F1B-DF9C-451F-B3DE-A545A584C9E6}" type="parTrans" cxnId="{AC4B0DC2-B9AD-4101-B0DB-E304BA70C292}">
      <dgm:prSet/>
      <dgm:spPr/>
      <dgm:t>
        <a:bodyPr/>
        <a:lstStyle/>
        <a:p>
          <a:endParaRPr lang="en-US"/>
        </a:p>
      </dgm:t>
    </dgm:pt>
    <dgm:pt modelId="{09FABC02-0303-4700-9D40-72E88796CEC6}" type="sibTrans" cxnId="{AC4B0DC2-B9AD-4101-B0DB-E304BA70C292}">
      <dgm:prSet/>
      <dgm:spPr/>
      <dgm:t>
        <a:bodyPr/>
        <a:lstStyle/>
        <a:p>
          <a:endParaRPr lang="en-US"/>
        </a:p>
      </dgm:t>
    </dgm:pt>
    <dgm:pt modelId="{7A112B62-5B22-4D2A-AECB-EB1AC940C15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WHOLE BODY</a:t>
          </a:r>
        </a:p>
        <a:p>
          <a:r>
            <a:rPr lang="en-US" dirty="0"/>
            <a:t>FEED</a:t>
          </a:r>
        </a:p>
      </dgm:t>
    </dgm:pt>
    <dgm:pt modelId="{D68D1261-1E68-4D36-BBA1-BC37D9508FB4}" type="parTrans" cxnId="{3725A320-846B-4E29-9F41-7155693A6F86}">
      <dgm:prSet/>
      <dgm:spPr/>
      <dgm:t>
        <a:bodyPr/>
        <a:lstStyle/>
        <a:p>
          <a:endParaRPr lang="en-US"/>
        </a:p>
      </dgm:t>
    </dgm:pt>
    <dgm:pt modelId="{38CDD824-9721-4C83-AF6E-3C1257028FBF}" type="sibTrans" cxnId="{3725A320-846B-4E29-9F41-7155693A6F86}">
      <dgm:prSet/>
      <dgm:spPr/>
      <dgm:t>
        <a:bodyPr/>
        <a:lstStyle/>
        <a:p>
          <a:endParaRPr lang="en-US"/>
        </a:p>
      </dgm:t>
    </dgm:pt>
    <dgm:pt modelId="{1DF6CA6E-4877-4AEE-807D-175802B76DCC}">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Plasma metabolites</a:t>
          </a:r>
        </a:p>
      </dgm:t>
    </dgm:pt>
    <dgm:pt modelId="{48794CF4-5911-47EE-83E5-F02413946306}" type="parTrans" cxnId="{856B65AE-E06C-45FB-8DD9-9527B362BEA8}">
      <dgm:prSet/>
      <dgm:spPr/>
      <dgm:t>
        <a:bodyPr/>
        <a:lstStyle/>
        <a:p>
          <a:endParaRPr lang="en-US"/>
        </a:p>
      </dgm:t>
    </dgm:pt>
    <dgm:pt modelId="{1B1A79D0-A336-43EC-831F-4CAA0454B984}" type="sibTrans" cxnId="{856B65AE-E06C-45FB-8DD9-9527B362BEA8}">
      <dgm:prSet/>
      <dgm:spPr/>
      <dgm:t>
        <a:bodyPr/>
        <a:lstStyle/>
        <a:p>
          <a:endParaRPr lang="en-US"/>
        </a:p>
      </dgm:t>
    </dgm:pt>
    <dgm:pt modelId="{D8039810-2F27-4B69-9258-00894DCA12F2}">
      <dgm:prSet phldrT="[Text]">
        <dgm:style>
          <a:lnRef idx="1">
            <a:schemeClr val="accent5"/>
          </a:lnRef>
          <a:fillRef idx="2">
            <a:schemeClr val="accent5"/>
          </a:fillRef>
          <a:effectRef idx="1">
            <a:schemeClr val="accent5"/>
          </a:effectRef>
          <a:fontRef idx="minor">
            <a:schemeClr val="dk1"/>
          </a:fontRef>
        </dgm:style>
      </dgm:prSet>
      <dgm:spPr/>
      <dgm:t>
        <a:bodyPr/>
        <a:lstStyle/>
        <a:p>
          <a:r>
            <a:rPr lang="en-US" dirty="0"/>
            <a:t>Blood serum</a:t>
          </a:r>
        </a:p>
      </dgm:t>
    </dgm:pt>
    <dgm:pt modelId="{F05D72B2-4ACA-40F1-93C2-08DA6734F9CC}" type="parTrans" cxnId="{C20E4C35-F9D8-459A-A6F4-C8919807AE4D}">
      <dgm:prSet/>
      <dgm:spPr/>
      <dgm:t>
        <a:bodyPr/>
        <a:lstStyle/>
        <a:p>
          <a:endParaRPr lang="en-US"/>
        </a:p>
      </dgm:t>
    </dgm:pt>
    <dgm:pt modelId="{7C087470-4B46-42AB-8692-173DFF033FD4}" type="sibTrans" cxnId="{C20E4C35-F9D8-459A-A6F4-C8919807AE4D}">
      <dgm:prSet/>
      <dgm:spPr/>
      <dgm:t>
        <a:bodyPr/>
        <a:lstStyle/>
        <a:p>
          <a:endParaRPr lang="en-US"/>
        </a:p>
      </dgm:t>
    </dgm:pt>
    <dgm:pt modelId="{3BC2250C-F666-430D-87F3-4FE4F4B66219}">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a:t>Cholesterol</a:t>
          </a:r>
        </a:p>
        <a:p>
          <a:r>
            <a:rPr lang="en-US" dirty="0"/>
            <a:t>TP, TG</a:t>
          </a:r>
        </a:p>
        <a:p>
          <a:r>
            <a:rPr lang="en-US" dirty="0"/>
            <a:t>(BS 2000)</a:t>
          </a:r>
        </a:p>
      </dgm:t>
    </dgm:pt>
    <dgm:pt modelId="{36672460-B6BF-4BC8-8035-41A656CDBFF4}" type="parTrans" cxnId="{A7E3578A-E5E5-4418-8FC8-7D0D5C6371A4}">
      <dgm:prSet/>
      <dgm:spPr/>
      <dgm:t>
        <a:bodyPr/>
        <a:lstStyle/>
        <a:p>
          <a:endParaRPr lang="en-US"/>
        </a:p>
      </dgm:t>
    </dgm:pt>
    <dgm:pt modelId="{47FB8AC7-92C7-44BB-B542-12CA4A928016}" type="sibTrans" cxnId="{A7E3578A-E5E5-4418-8FC8-7D0D5C6371A4}">
      <dgm:prSet/>
      <dgm:spPr/>
      <dgm:t>
        <a:bodyPr/>
        <a:lstStyle/>
        <a:p>
          <a:endParaRPr lang="en-US"/>
        </a:p>
      </dgm:t>
    </dgm:pt>
    <dgm:pt modelId="{98625EEF-465C-4968-838F-90CD96169271}" type="pres">
      <dgm:prSet presAssocID="{77731704-0C94-4561-8477-3ACC43E7EC69}" presName="diagram" presStyleCnt="0">
        <dgm:presLayoutVars>
          <dgm:chPref val="1"/>
          <dgm:dir/>
          <dgm:animOne val="branch"/>
          <dgm:animLvl val="lvl"/>
          <dgm:resizeHandles/>
        </dgm:presLayoutVars>
      </dgm:prSet>
      <dgm:spPr/>
      <dgm:t>
        <a:bodyPr/>
        <a:lstStyle/>
        <a:p>
          <a:endParaRPr lang="zh-CN" altLang="en-US"/>
        </a:p>
      </dgm:t>
    </dgm:pt>
    <dgm:pt modelId="{5AB59CB7-0F33-4563-99AF-04CE31A934C3}" type="pres">
      <dgm:prSet presAssocID="{0902AA78-3E1A-479C-AD12-718211419F65}" presName="root" presStyleCnt="0"/>
      <dgm:spPr/>
    </dgm:pt>
    <dgm:pt modelId="{725E8874-DCD3-4C9B-A832-87E2507A3FCC}" type="pres">
      <dgm:prSet presAssocID="{0902AA78-3E1A-479C-AD12-718211419F65}" presName="rootComposite" presStyleCnt="0"/>
      <dgm:spPr/>
    </dgm:pt>
    <dgm:pt modelId="{9D21CCAD-377F-4075-B8E7-84F8D5514633}" type="pres">
      <dgm:prSet presAssocID="{0902AA78-3E1A-479C-AD12-718211419F65}" presName="rootText" presStyleLbl="node1" presStyleIdx="0" presStyleCnt="2" custLinFactX="17179" custLinFactNeighborX="100000" custLinFactNeighborY="9612"/>
      <dgm:spPr/>
      <dgm:t>
        <a:bodyPr/>
        <a:lstStyle/>
        <a:p>
          <a:endParaRPr lang="zh-CN" altLang="en-US"/>
        </a:p>
      </dgm:t>
    </dgm:pt>
    <dgm:pt modelId="{56A3595F-7C8E-4819-B011-FEAB83ABB58C}" type="pres">
      <dgm:prSet presAssocID="{0902AA78-3E1A-479C-AD12-718211419F65}" presName="rootConnector" presStyleLbl="node1" presStyleIdx="0" presStyleCnt="2"/>
      <dgm:spPr/>
      <dgm:t>
        <a:bodyPr/>
        <a:lstStyle/>
        <a:p>
          <a:endParaRPr lang="zh-CN" altLang="en-US"/>
        </a:p>
      </dgm:t>
    </dgm:pt>
    <dgm:pt modelId="{0FAAF49C-2D7F-47FB-A13A-4FF54CD294F0}" type="pres">
      <dgm:prSet presAssocID="{0902AA78-3E1A-479C-AD12-718211419F65}" presName="childShape" presStyleCnt="0"/>
      <dgm:spPr/>
    </dgm:pt>
    <dgm:pt modelId="{53A4A493-3D07-4410-83BE-AA7AEC10A361}" type="pres">
      <dgm:prSet presAssocID="{FFF97F1B-DF9C-451F-B3DE-A545A584C9E6}" presName="Name13" presStyleLbl="parChTrans1D2" presStyleIdx="0" presStyleCnt="4"/>
      <dgm:spPr/>
      <dgm:t>
        <a:bodyPr/>
        <a:lstStyle/>
        <a:p>
          <a:endParaRPr lang="zh-CN" altLang="en-US"/>
        </a:p>
      </dgm:t>
    </dgm:pt>
    <dgm:pt modelId="{21C31BA3-EEBB-4782-B7EA-5981B6BE31D1}" type="pres">
      <dgm:prSet presAssocID="{C191CDD0-EE0E-4D58-AFA4-AB3B1D82921C}" presName="childText" presStyleLbl="bgAcc1" presStyleIdx="0" presStyleCnt="4" custLinFactX="40038" custLinFactNeighborX="100000" custLinFactNeighborY="5746">
        <dgm:presLayoutVars>
          <dgm:bulletEnabled val="1"/>
        </dgm:presLayoutVars>
      </dgm:prSet>
      <dgm:spPr/>
      <dgm:t>
        <a:bodyPr/>
        <a:lstStyle/>
        <a:p>
          <a:endParaRPr lang="zh-CN" altLang="en-US"/>
        </a:p>
      </dgm:t>
    </dgm:pt>
    <dgm:pt modelId="{E409AB58-20DA-4CB1-AD6D-BD1FF28A6844}" type="pres">
      <dgm:prSet presAssocID="{D68D1261-1E68-4D36-BBA1-BC37D9508FB4}" presName="Name13" presStyleLbl="parChTrans1D2" presStyleIdx="1" presStyleCnt="4"/>
      <dgm:spPr/>
      <dgm:t>
        <a:bodyPr/>
        <a:lstStyle/>
        <a:p>
          <a:endParaRPr lang="zh-CN" altLang="en-US"/>
        </a:p>
      </dgm:t>
    </dgm:pt>
    <dgm:pt modelId="{204A269E-D32E-4A33-922A-70E1E60FD345}" type="pres">
      <dgm:prSet presAssocID="{7A112B62-5B22-4D2A-AECB-EB1AC940C159}" presName="childText" presStyleLbl="bgAcc1" presStyleIdx="1" presStyleCnt="4" custScaleY="138067" custLinFactX="40756" custLinFactNeighborX="100000" custLinFactNeighborY="-4596">
        <dgm:presLayoutVars>
          <dgm:bulletEnabled val="1"/>
        </dgm:presLayoutVars>
      </dgm:prSet>
      <dgm:spPr/>
      <dgm:t>
        <a:bodyPr/>
        <a:lstStyle/>
        <a:p>
          <a:endParaRPr lang="zh-CN" altLang="en-US"/>
        </a:p>
      </dgm:t>
    </dgm:pt>
    <dgm:pt modelId="{6B1DEECC-77E7-4C21-ABFB-9AC417D8C352}" type="pres">
      <dgm:prSet presAssocID="{1DF6CA6E-4877-4AEE-807D-175802B76DCC}" presName="root" presStyleCnt="0"/>
      <dgm:spPr/>
    </dgm:pt>
    <dgm:pt modelId="{7BF9F8FA-335F-4B0B-ACEA-8467400148A1}" type="pres">
      <dgm:prSet presAssocID="{1DF6CA6E-4877-4AEE-807D-175802B76DCC}" presName="rootComposite" presStyleCnt="0"/>
      <dgm:spPr/>
    </dgm:pt>
    <dgm:pt modelId="{54743556-75E5-492B-A8D2-82008E3176C8}" type="pres">
      <dgm:prSet presAssocID="{1DF6CA6E-4877-4AEE-807D-175802B76DCC}" presName="rootText" presStyleLbl="node1" presStyleIdx="1" presStyleCnt="2" custLinFactX="-18422" custLinFactNeighborX="-100000" custLinFactNeighborY="12711"/>
      <dgm:spPr/>
      <dgm:t>
        <a:bodyPr/>
        <a:lstStyle/>
        <a:p>
          <a:endParaRPr lang="zh-CN" altLang="en-US"/>
        </a:p>
      </dgm:t>
    </dgm:pt>
    <dgm:pt modelId="{613AFBDC-DCBD-4EEA-8861-A725E802EAF9}" type="pres">
      <dgm:prSet presAssocID="{1DF6CA6E-4877-4AEE-807D-175802B76DCC}" presName="rootConnector" presStyleLbl="node1" presStyleIdx="1" presStyleCnt="2"/>
      <dgm:spPr/>
      <dgm:t>
        <a:bodyPr/>
        <a:lstStyle/>
        <a:p>
          <a:endParaRPr lang="zh-CN" altLang="en-US"/>
        </a:p>
      </dgm:t>
    </dgm:pt>
    <dgm:pt modelId="{2B446B44-C803-4988-A5D5-FA1D81EE29B3}" type="pres">
      <dgm:prSet presAssocID="{1DF6CA6E-4877-4AEE-807D-175802B76DCC}" presName="childShape" presStyleCnt="0"/>
      <dgm:spPr/>
    </dgm:pt>
    <dgm:pt modelId="{BD879E79-A0FC-45EC-BBC7-307FBCD4C36D}" type="pres">
      <dgm:prSet presAssocID="{F05D72B2-4ACA-40F1-93C2-08DA6734F9CC}" presName="Name13" presStyleLbl="parChTrans1D2" presStyleIdx="2" presStyleCnt="4"/>
      <dgm:spPr/>
      <dgm:t>
        <a:bodyPr/>
        <a:lstStyle/>
        <a:p>
          <a:endParaRPr lang="zh-CN" altLang="en-US"/>
        </a:p>
      </dgm:t>
    </dgm:pt>
    <dgm:pt modelId="{AFCECC57-4AF1-4EA2-82B8-3AF2BF3B3FF6}" type="pres">
      <dgm:prSet presAssocID="{D8039810-2F27-4B69-9258-00894DCA12F2}" presName="childText" presStyleLbl="bgAcc1" presStyleIdx="2" presStyleCnt="4" custScaleY="122988" custLinFactX="-48757" custLinFactNeighborX="-100000" custLinFactNeighborY="17469">
        <dgm:presLayoutVars>
          <dgm:bulletEnabled val="1"/>
        </dgm:presLayoutVars>
      </dgm:prSet>
      <dgm:spPr/>
      <dgm:t>
        <a:bodyPr/>
        <a:lstStyle/>
        <a:p>
          <a:endParaRPr lang="zh-CN" altLang="en-US"/>
        </a:p>
      </dgm:t>
    </dgm:pt>
    <dgm:pt modelId="{0C429B76-21E4-42C6-931B-CA080AD10F2D}" type="pres">
      <dgm:prSet presAssocID="{36672460-B6BF-4BC8-8035-41A656CDBFF4}" presName="Name13" presStyleLbl="parChTrans1D2" presStyleIdx="3" presStyleCnt="4"/>
      <dgm:spPr/>
      <dgm:t>
        <a:bodyPr/>
        <a:lstStyle/>
        <a:p>
          <a:endParaRPr lang="zh-CN" altLang="en-US"/>
        </a:p>
      </dgm:t>
    </dgm:pt>
    <dgm:pt modelId="{C070F35E-5FD1-4343-848C-D044F81486B7}" type="pres">
      <dgm:prSet presAssocID="{3BC2250C-F666-430D-87F3-4FE4F4B66219}" presName="childText" presStyleLbl="bgAcc1" presStyleIdx="3" presStyleCnt="4" custLinFactX="-62616" custLinFactNeighborX="-100000" custLinFactNeighborY="5907">
        <dgm:presLayoutVars>
          <dgm:bulletEnabled val="1"/>
        </dgm:presLayoutVars>
      </dgm:prSet>
      <dgm:spPr/>
      <dgm:t>
        <a:bodyPr/>
        <a:lstStyle/>
        <a:p>
          <a:endParaRPr lang="zh-CN" altLang="en-US"/>
        </a:p>
      </dgm:t>
    </dgm:pt>
  </dgm:ptLst>
  <dgm:cxnLst>
    <dgm:cxn modelId="{38440310-F613-45D8-BF86-D1C2F1264DA7}" type="presOf" srcId="{D68D1261-1E68-4D36-BBA1-BC37D9508FB4}" destId="{E409AB58-20DA-4CB1-AD6D-BD1FF28A6844}" srcOrd="0" destOrd="0" presId="urn:microsoft.com/office/officeart/2005/8/layout/hierarchy3"/>
    <dgm:cxn modelId="{C634C667-96F2-4A08-ADEC-8AAB736DBFF5}" type="presOf" srcId="{0902AA78-3E1A-479C-AD12-718211419F65}" destId="{56A3595F-7C8E-4819-B011-FEAB83ABB58C}" srcOrd="1" destOrd="0" presId="urn:microsoft.com/office/officeart/2005/8/layout/hierarchy3"/>
    <dgm:cxn modelId="{A7E3578A-E5E5-4418-8FC8-7D0D5C6371A4}" srcId="{1DF6CA6E-4877-4AEE-807D-175802B76DCC}" destId="{3BC2250C-F666-430D-87F3-4FE4F4B66219}" srcOrd="1" destOrd="0" parTransId="{36672460-B6BF-4BC8-8035-41A656CDBFF4}" sibTransId="{47FB8AC7-92C7-44BB-B542-12CA4A928016}"/>
    <dgm:cxn modelId="{3C8DA37B-5E10-41B2-BE8C-7B52D9CB48CF}" type="presOf" srcId="{0902AA78-3E1A-479C-AD12-718211419F65}" destId="{9D21CCAD-377F-4075-B8E7-84F8D5514633}" srcOrd="0" destOrd="0" presId="urn:microsoft.com/office/officeart/2005/8/layout/hierarchy3"/>
    <dgm:cxn modelId="{684A3D9C-FBD1-4525-9EE8-AB04C6E03EBE}" type="presOf" srcId="{1DF6CA6E-4877-4AEE-807D-175802B76DCC}" destId="{613AFBDC-DCBD-4EEA-8861-A725E802EAF9}" srcOrd="1" destOrd="0" presId="urn:microsoft.com/office/officeart/2005/8/layout/hierarchy3"/>
    <dgm:cxn modelId="{547B1ACC-3E76-4E69-9B55-381D6EB7A528}" type="presOf" srcId="{77731704-0C94-4561-8477-3ACC43E7EC69}" destId="{98625EEF-465C-4968-838F-90CD96169271}" srcOrd="0" destOrd="0" presId="urn:microsoft.com/office/officeart/2005/8/layout/hierarchy3"/>
    <dgm:cxn modelId="{4EADF533-903B-4356-8514-BA1750FBC827}" type="presOf" srcId="{C191CDD0-EE0E-4D58-AFA4-AB3B1D82921C}" destId="{21C31BA3-EEBB-4782-B7EA-5981B6BE31D1}" srcOrd="0" destOrd="0" presId="urn:microsoft.com/office/officeart/2005/8/layout/hierarchy3"/>
    <dgm:cxn modelId="{3725A320-846B-4E29-9F41-7155693A6F86}" srcId="{0902AA78-3E1A-479C-AD12-718211419F65}" destId="{7A112B62-5B22-4D2A-AECB-EB1AC940C159}" srcOrd="1" destOrd="0" parTransId="{D68D1261-1E68-4D36-BBA1-BC37D9508FB4}" sibTransId="{38CDD824-9721-4C83-AF6E-3C1257028FBF}"/>
    <dgm:cxn modelId="{856B65AE-E06C-45FB-8DD9-9527B362BEA8}" srcId="{77731704-0C94-4561-8477-3ACC43E7EC69}" destId="{1DF6CA6E-4877-4AEE-807D-175802B76DCC}" srcOrd="1" destOrd="0" parTransId="{48794CF4-5911-47EE-83E5-F02413946306}" sibTransId="{1B1A79D0-A336-43EC-831F-4CAA0454B984}"/>
    <dgm:cxn modelId="{082EC27A-3936-460C-8007-9E4D949BF990}" type="presOf" srcId="{F05D72B2-4ACA-40F1-93C2-08DA6734F9CC}" destId="{BD879E79-A0FC-45EC-BBC7-307FBCD4C36D}" srcOrd="0" destOrd="0" presId="urn:microsoft.com/office/officeart/2005/8/layout/hierarchy3"/>
    <dgm:cxn modelId="{CCB992DE-2F3A-4006-97D2-5E0281CB67EB}" type="presOf" srcId="{3BC2250C-F666-430D-87F3-4FE4F4B66219}" destId="{C070F35E-5FD1-4343-848C-D044F81486B7}" srcOrd="0" destOrd="0" presId="urn:microsoft.com/office/officeart/2005/8/layout/hierarchy3"/>
    <dgm:cxn modelId="{2A195126-A6D2-4042-8424-10ABAE835ED8}" srcId="{77731704-0C94-4561-8477-3ACC43E7EC69}" destId="{0902AA78-3E1A-479C-AD12-718211419F65}" srcOrd="0" destOrd="0" parTransId="{0F05855F-4E9B-400D-B8C4-F60E12F6471E}" sibTransId="{C64F227A-2E41-4604-B22F-C724A1429999}"/>
    <dgm:cxn modelId="{F01BA99E-48E0-459B-A034-E6DE771DC9C4}" type="presOf" srcId="{D8039810-2F27-4B69-9258-00894DCA12F2}" destId="{AFCECC57-4AF1-4EA2-82B8-3AF2BF3B3FF6}" srcOrd="0" destOrd="0" presId="urn:microsoft.com/office/officeart/2005/8/layout/hierarchy3"/>
    <dgm:cxn modelId="{9F8F84B0-DA47-44B1-ADE5-3C9FCD5135DC}" type="presOf" srcId="{36672460-B6BF-4BC8-8035-41A656CDBFF4}" destId="{0C429B76-21E4-42C6-931B-CA080AD10F2D}" srcOrd="0" destOrd="0" presId="urn:microsoft.com/office/officeart/2005/8/layout/hierarchy3"/>
    <dgm:cxn modelId="{84A1CC21-458E-4A0C-B2DB-1CB17965404F}" type="presOf" srcId="{1DF6CA6E-4877-4AEE-807D-175802B76DCC}" destId="{54743556-75E5-492B-A8D2-82008E3176C8}" srcOrd="0" destOrd="0" presId="urn:microsoft.com/office/officeart/2005/8/layout/hierarchy3"/>
    <dgm:cxn modelId="{64B939CD-39BF-4C84-96F3-E06232E4C3A1}" type="presOf" srcId="{FFF97F1B-DF9C-451F-B3DE-A545A584C9E6}" destId="{53A4A493-3D07-4410-83BE-AA7AEC10A361}" srcOrd="0" destOrd="0" presId="urn:microsoft.com/office/officeart/2005/8/layout/hierarchy3"/>
    <dgm:cxn modelId="{8BC422D5-F8BD-40A4-8906-EBAF0C4D8E55}" type="presOf" srcId="{7A112B62-5B22-4D2A-AECB-EB1AC940C159}" destId="{204A269E-D32E-4A33-922A-70E1E60FD345}" srcOrd="0" destOrd="0" presId="urn:microsoft.com/office/officeart/2005/8/layout/hierarchy3"/>
    <dgm:cxn modelId="{AC4B0DC2-B9AD-4101-B0DB-E304BA70C292}" srcId="{0902AA78-3E1A-479C-AD12-718211419F65}" destId="{C191CDD0-EE0E-4D58-AFA4-AB3B1D82921C}" srcOrd="0" destOrd="0" parTransId="{FFF97F1B-DF9C-451F-B3DE-A545A584C9E6}" sibTransId="{09FABC02-0303-4700-9D40-72E88796CEC6}"/>
    <dgm:cxn modelId="{C20E4C35-F9D8-459A-A6F4-C8919807AE4D}" srcId="{1DF6CA6E-4877-4AEE-807D-175802B76DCC}" destId="{D8039810-2F27-4B69-9258-00894DCA12F2}" srcOrd="0" destOrd="0" parTransId="{F05D72B2-4ACA-40F1-93C2-08DA6734F9CC}" sibTransId="{7C087470-4B46-42AB-8692-173DFF033FD4}"/>
    <dgm:cxn modelId="{2DCAFCAF-F700-4B98-8CF8-2561C7C953A7}" type="presParOf" srcId="{98625EEF-465C-4968-838F-90CD96169271}" destId="{5AB59CB7-0F33-4563-99AF-04CE31A934C3}" srcOrd="0" destOrd="0" presId="urn:microsoft.com/office/officeart/2005/8/layout/hierarchy3"/>
    <dgm:cxn modelId="{57ABB553-E750-4B53-8395-11EB51C52DA8}" type="presParOf" srcId="{5AB59CB7-0F33-4563-99AF-04CE31A934C3}" destId="{725E8874-DCD3-4C9B-A832-87E2507A3FCC}" srcOrd="0" destOrd="0" presId="urn:microsoft.com/office/officeart/2005/8/layout/hierarchy3"/>
    <dgm:cxn modelId="{244F96CE-72E9-4242-8C87-A6C84A441213}" type="presParOf" srcId="{725E8874-DCD3-4C9B-A832-87E2507A3FCC}" destId="{9D21CCAD-377F-4075-B8E7-84F8D5514633}" srcOrd="0" destOrd="0" presId="urn:microsoft.com/office/officeart/2005/8/layout/hierarchy3"/>
    <dgm:cxn modelId="{3685E787-5F59-4076-A965-DA68435049DA}" type="presParOf" srcId="{725E8874-DCD3-4C9B-A832-87E2507A3FCC}" destId="{56A3595F-7C8E-4819-B011-FEAB83ABB58C}" srcOrd="1" destOrd="0" presId="urn:microsoft.com/office/officeart/2005/8/layout/hierarchy3"/>
    <dgm:cxn modelId="{906C4154-5B18-4DCB-9040-56CABE2CF6D8}" type="presParOf" srcId="{5AB59CB7-0F33-4563-99AF-04CE31A934C3}" destId="{0FAAF49C-2D7F-47FB-A13A-4FF54CD294F0}" srcOrd="1" destOrd="0" presId="urn:microsoft.com/office/officeart/2005/8/layout/hierarchy3"/>
    <dgm:cxn modelId="{3DB60392-8B3A-439C-9826-920C67233598}" type="presParOf" srcId="{0FAAF49C-2D7F-47FB-A13A-4FF54CD294F0}" destId="{53A4A493-3D07-4410-83BE-AA7AEC10A361}" srcOrd="0" destOrd="0" presId="urn:microsoft.com/office/officeart/2005/8/layout/hierarchy3"/>
    <dgm:cxn modelId="{1A147217-7885-4A3F-B8D3-15070D5383BC}" type="presParOf" srcId="{0FAAF49C-2D7F-47FB-A13A-4FF54CD294F0}" destId="{21C31BA3-EEBB-4782-B7EA-5981B6BE31D1}" srcOrd="1" destOrd="0" presId="urn:microsoft.com/office/officeart/2005/8/layout/hierarchy3"/>
    <dgm:cxn modelId="{1655F5B2-042D-4AFA-A93B-E53B5282F356}" type="presParOf" srcId="{0FAAF49C-2D7F-47FB-A13A-4FF54CD294F0}" destId="{E409AB58-20DA-4CB1-AD6D-BD1FF28A6844}" srcOrd="2" destOrd="0" presId="urn:microsoft.com/office/officeart/2005/8/layout/hierarchy3"/>
    <dgm:cxn modelId="{824115C0-7244-457D-A421-3FEC5D988C1E}" type="presParOf" srcId="{0FAAF49C-2D7F-47FB-A13A-4FF54CD294F0}" destId="{204A269E-D32E-4A33-922A-70E1E60FD345}" srcOrd="3" destOrd="0" presId="urn:microsoft.com/office/officeart/2005/8/layout/hierarchy3"/>
    <dgm:cxn modelId="{9A2038EA-8E13-43CD-AE83-875F18A368D8}" type="presParOf" srcId="{98625EEF-465C-4968-838F-90CD96169271}" destId="{6B1DEECC-77E7-4C21-ABFB-9AC417D8C352}" srcOrd="1" destOrd="0" presId="urn:microsoft.com/office/officeart/2005/8/layout/hierarchy3"/>
    <dgm:cxn modelId="{E55D2391-9DC4-4BC0-AA6E-04C46BCE7242}" type="presParOf" srcId="{6B1DEECC-77E7-4C21-ABFB-9AC417D8C352}" destId="{7BF9F8FA-335F-4B0B-ACEA-8467400148A1}" srcOrd="0" destOrd="0" presId="urn:microsoft.com/office/officeart/2005/8/layout/hierarchy3"/>
    <dgm:cxn modelId="{1AF79F97-34C9-4E82-AEA6-778A09120949}" type="presParOf" srcId="{7BF9F8FA-335F-4B0B-ACEA-8467400148A1}" destId="{54743556-75E5-492B-A8D2-82008E3176C8}" srcOrd="0" destOrd="0" presId="urn:microsoft.com/office/officeart/2005/8/layout/hierarchy3"/>
    <dgm:cxn modelId="{F4DE415C-B55D-45B4-B8B2-AFE2668D3781}" type="presParOf" srcId="{7BF9F8FA-335F-4B0B-ACEA-8467400148A1}" destId="{613AFBDC-DCBD-4EEA-8861-A725E802EAF9}" srcOrd="1" destOrd="0" presId="urn:microsoft.com/office/officeart/2005/8/layout/hierarchy3"/>
    <dgm:cxn modelId="{08F710E9-7A99-4140-A52D-F16C1464A592}" type="presParOf" srcId="{6B1DEECC-77E7-4C21-ABFB-9AC417D8C352}" destId="{2B446B44-C803-4988-A5D5-FA1D81EE29B3}" srcOrd="1" destOrd="0" presId="urn:microsoft.com/office/officeart/2005/8/layout/hierarchy3"/>
    <dgm:cxn modelId="{80EC43C4-18B5-4B0A-942F-E14CF30C5CD5}" type="presParOf" srcId="{2B446B44-C803-4988-A5D5-FA1D81EE29B3}" destId="{BD879E79-A0FC-45EC-BBC7-307FBCD4C36D}" srcOrd="0" destOrd="0" presId="urn:microsoft.com/office/officeart/2005/8/layout/hierarchy3"/>
    <dgm:cxn modelId="{1DAB075C-8235-472E-B2D9-029A442EABF8}" type="presParOf" srcId="{2B446B44-C803-4988-A5D5-FA1D81EE29B3}" destId="{AFCECC57-4AF1-4EA2-82B8-3AF2BF3B3FF6}" srcOrd="1" destOrd="0" presId="urn:microsoft.com/office/officeart/2005/8/layout/hierarchy3"/>
    <dgm:cxn modelId="{E9005032-7BB9-4EC6-BC7D-592D44778DD4}" type="presParOf" srcId="{2B446B44-C803-4988-A5D5-FA1D81EE29B3}" destId="{0C429B76-21E4-42C6-931B-CA080AD10F2D}" srcOrd="2" destOrd="0" presId="urn:microsoft.com/office/officeart/2005/8/layout/hierarchy3"/>
    <dgm:cxn modelId="{2BD975A5-FCED-48CE-A270-C158A904AFC1}" type="presParOf" srcId="{2B446B44-C803-4988-A5D5-FA1D81EE29B3}" destId="{C070F35E-5FD1-4343-848C-D044F81486B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596A6-34F5-4EE9-AC97-266441BF3B9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828E001A-DC06-469A-8E91-3643C8FEECF2}">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Whole body proximate analysis</a:t>
          </a:r>
        </a:p>
      </dgm:t>
    </dgm:pt>
    <dgm:pt modelId="{A0253CA7-6331-4589-A8D7-2F94CAA98069}" type="parTrans" cxnId="{EC0398F1-9A56-45F7-BFDF-0D8AAA0CAF4B}">
      <dgm:prSet/>
      <dgm:spPr/>
      <dgm:t>
        <a:bodyPr/>
        <a:lstStyle/>
        <a:p>
          <a:endParaRPr lang="en-US"/>
        </a:p>
      </dgm:t>
    </dgm:pt>
    <dgm:pt modelId="{AEA89299-BD6F-4237-825C-66AD295F1433}" type="sibTrans" cxnId="{EC0398F1-9A56-45F7-BFDF-0D8AAA0CAF4B}">
      <dgm:prSet/>
      <dgm:spPr/>
      <dgm:t>
        <a:bodyPr/>
        <a:lstStyle/>
        <a:p>
          <a:endParaRPr lang="en-US"/>
        </a:p>
      </dgm:t>
    </dgm:pt>
    <dgm:pt modelId="{E9C46930-548E-4E84-81EC-204BEBA0767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15 fish</a:t>
          </a:r>
        </a:p>
        <a:p>
          <a:r>
            <a:rPr lang="en-US" dirty="0"/>
            <a:t> - initial</a:t>
          </a:r>
        </a:p>
      </dgm:t>
    </dgm:pt>
    <dgm:pt modelId="{02EBB445-EED4-45D6-944F-4EBD8E5447ED}" type="parTrans" cxnId="{2D7135AC-E191-47A3-9610-6CED2AA1CA83}">
      <dgm:prSet/>
      <dgm:spPr/>
      <dgm:t>
        <a:bodyPr/>
        <a:lstStyle/>
        <a:p>
          <a:endParaRPr lang="en-US"/>
        </a:p>
      </dgm:t>
    </dgm:pt>
    <dgm:pt modelId="{A741CCDB-2665-4203-95A3-EBDE40CA0CED}" type="sibTrans" cxnId="{2D7135AC-E191-47A3-9610-6CED2AA1CA83}">
      <dgm:prSet/>
      <dgm:spPr/>
      <dgm:t>
        <a:bodyPr/>
        <a:lstStyle/>
        <a:p>
          <a:endParaRPr lang="en-US"/>
        </a:p>
      </dgm:t>
    </dgm:pt>
    <dgm:pt modelId="{E35FCF0F-BEDE-4ECE-ABC5-61B4CA15237B}">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a:t>15fish /group </a:t>
          </a:r>
        </a:p>
      </dgm:t>
    </dgm:pt>
    <dgm:pt modelId="{23A808F2-C599-456A-97A6-DB146B9C1EFC}" type="parTrans" cxnId="{EF703315-30E9-4CB6-9920-4E8DF4AC4125}">
      <dgm:prSet/>
      <dgm:spPr/>
      <dgm:t>
        <a:bodyPr/>
        <a:lstStyle/>
        <a:p>
          <a:endParaRPr lang="en-US"/>
        </a:p>
      </dgm:t>
    </dgm:pt>
    <dgm:pt modelId="{06D41683-7B22-4EC1-AAE3-6233A114734E}" type="sibTrans" cxnId="{EF703315-30E9-4CB6-9920-4E8DF4AC4125}">
      <dgm:prSet/>
      <dgm:spPr/>
      <dgm:t>
        <a:bodyPr/>
        <a:lstStyle/>
        <a:p>
          <a:endParaRPr lang="en-US"/>
        </a:p>
      </dgm:t>
    </dgm:pt>
    <dgm:pt modelId="{4F96EE14-6B92-4C22-A684-457527626581}">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Moisture</a:t>
          </a:r>
        </a:p>
        <a:p>
          <a:r>
            <a:rPr lang="en-US" dirty="0"/>
            <a:t>Lipid</a:t>
          </a:r>
        </a:p>
        <a:p>
          <a:r>
            <a:rPr lang="en-US" dirty="0"/>
            <a:t>Ash</a:t>
          </a:r>
        </a:p>
        <a:p>
          <a:r>
            <a:rPr lang="en-US" dirty="0"/>
            <a:t>protein</a:t>
          </a:r>
        </a:p>
      </dgm:t>
    </dgm:pt>
    <dgm:pt modelId="{4B9F314C-BDA2-4F13-B6AA-0B88F00B1C3E}" type="parTrans" cxnId="{AAD0F87E-BD89-402A-8D52-DE33EA1B92C9}">
      <dgm:prSet/>
      <dgm:spPr/>
      <dgm:t>
        <a:bodyPr/>
        <a:lstStyle/>
        <a:p>
          <a:endParaRPr lang="en-US"/>
        </a:p>
      </dgm:t>
    </dgm:pt>
    <dgm:pt modelId="{C8A35AED-5D4B-4E05-BE71-BB4EE6D44F83}" type="sibTrans" cxnId="{AAD0F87E-BD89-402A-8D52-DE33EA1B92C9}">
      <dgm:prSet/>
      <dgm:spPr/>
      <dgm:t>
        <a:bodyPr/>
        <a:lstStyle/>
        <a:p>
          <a:endParaRPr lang="en-US"/>
        </a:p>
      </dgm:t>
    </dgm:pt>
    <dgm:pt modelId="{F37CBDC7-9AA4-431C-BBF6-D07694EE70F0}" type="pres">
      <dgm:prSet presAssocID="{008596A6-34F5-4EE9-AC97-266441BF3B9B}" presName="composite" presStyleCnt="0">
        <dgm:presLayoutVars>
          <dgm:chMax val="1"/>
          <dgm:dir/>
          <dgm:resizeHandles val="exact"/>
        </dgm:presLayoutVars>
      </dgm:prSet>
      <dgm:spPr/>
      <dgm:t>
        <a:bodyPr/>
        <a:lstStyle/>
        <a:p>
          <a:endParaRPr lang="zh-CN" altLang="en-US"/>
        </a:p>
      </dgm:t>
    </dgm:pt>
    <dgm:pt modelId="{085014D2-4AA1-49E1-9A8C-296FE4EA2E1B}" type="pres">
      <dgm:prSet presAssocID="{828E001A-DC06-469A-8E91-3643C8FEECF2}" presName="roof" presStyleLbl="dkBgShp" presStyleIdx="0" presStyleCnt="2" custLinFactNeighborX="-4746" custLinFactNeighborY="-2221"/>
      <dgm:spPr/>
      <dgm:t>
        <a:bodyPr/>
        <a:lstStyle/>
        <a:p>
          <a:endParaRPr lang="zh-CN" altLang="en-US"/>
        </a:p>
      </dgm:t>
    </dgm:pt>
    <dgm:pt modelId="{D4DA6F70-3826-4E55-949F-BFA55B95A878}" type="pres">
      <dgm:prSet presAssocID="{828E001A-DC06-469A-8E91-3643C8FEECF2}" presName="pillars" presStyleCnt="0"/>
      <dgm:spPr/>
    </dgm:pt>
    <dgm:pt modelId="{36A15F76-E11B-412E-AA70-F70F3B86A8A9}" type="pres">
      <dgm:prSet presAssocID="{828E001A-DC06-469A-8E91-3643C8FEECF2}" presName="pillar1" presStyleLbl="node1" presStyleIdx="0" presStyleCnt="3">
        <dgm:presLayoutVars>
          <dgm:bulletEnabled val="1"/>
        </dgm:presLayoutVars>
      </dgm:prSet>
      <dgm:spPr/>
      <dgm:t>
        <a:bodyPr/>
        <a:lstStyle/>
        <a:p>
          <a:endParaRPr lang="zh-CN" altLang="en-US"/>
        </a:p>
      </dgm:t>
    </dgm:pt>
    <dgm:pt modelId="{4B3D7CCB-8C24-469D-B8AF-68B3A56C7DDC}" type="pres">
      <dgm:prSet presAssocID="{E35FCF0F-BEDE-4ECE-ABC5-61B4CA15237B}" presName="pillarX" presStyleLbl="node1" presStyleIdx="1" presStyleCnt="3">
        <dgm:presLayoutVars>
          <dgm:bulletEnabled val="1"/>
        </dgm:presLayoutVars>
      </dgm:prSet>
      <dgm:spPr/>
      <dgm:t>
        <a:bodyPr/>
        <a:lstStyle/>
        <a:p>
          <a:endParaRPr lang="zh-CN" altLang="en-US"/>
        </a:p>
      </dgm:t>
    </dgm:pt>
    <dgm:pt modelId="{00BF1781-D829-48F8-8E13-89C32FD15634}" type="pres">
      <dgm:prSet presAssocID="{4F96EE14-6B92-4C22-A684-457527626581}" presName="pillarX" presStyleLbl="node1" presStyleIdx="2" presStyleCnt="3">
        <dgm:presLayoutVars>
          <dgm:bulletEnabled val="1"/>
        </dgm:presLayoutVars>
      </dgm:prSet>
      <dgm:spPr/>
      <dgm:t>
        <a:bodyPr/>
        <a:lstStyle/>
        <a:p>
          <a:endParaRPr lang="zh-CN" altLang="en-US"/>
        </a:p>
      </dgm:t>
    </dgm:pt>
    <dgm:pt modelId="{D6E59F78-C695-45F2-A9D9-488D44B68CA8}" type="pres">
      <dgm:prSet presAssocID="{828E001A-DC06-469A-8E91-3643C8FEECF2}" presName="base" presStyleLbl="dkBgShp" presStyleIdx="1" presStyleCnt="2"/>
      <dgm:spPr/>
    </dgm:pt>
  </dgm:ptLst>
  <dgm:cxnLst>
    <dgm:cxn modelId="{EF703315-30E9-4CB6-9920-4E8DF4AC4125}" srcId="{828E001A-DC06-469A-8E91-3643C8FEECF2}" destId="{E35FCF0F-BEDE-4ECE-ABC5-61B4CA15237B}" srcOrd="1" destOrd="0" parTransId="{23A808F2-C599-456A-97A6-DB146B9C1EFC}" sibTransId="{06D41683-7B22-4EC1-AAE3-6233A114734E}"/>
    <dgm:cxn modelId="{87181FBF-89B3-4EE9-83DF-64ED460168BC}" type="presOf" srcId="{008596A6-34F5-4EE9-AC97-266441BF3B9B}" destId="{F37CBDC7-9AA4-431C-BBF6-D07694EE70F0}" srcOrd="0" destOrd="0" presId="urn:microsoft.com/office/officeart/2005/8/layout/hList3"/>
    <dgm:cxn modelId="{AAD0F87E-BD89-402A-8D52-DE33EA1B92C9}" srcId="{828E001A-DC06-469A-8E91-3643C8FEECF2}" destId="{4F96EE14-6B92-4C22-A684-457527626581}" srcOrd="2" destOrd="0" parTransId="{4B9F314C-BDA2-4F13-B6AA-0B88F00B1C3E}" sibTransId="{C8A35AED-5D4B-4E05-BE71-BB4EE6D44F83}"/>
    <dgm:cxn modelId="{BBE7696E-4A7F-44ED-8DD2-D6DB2E5143F6}" type="presOf" srcId="{E9C46930-548E-4E84-81EC-204BEBA07675}" destId="{36A15F76-E11B-412E-AA70-F70F3B86A8A9}" srcOrd="0" destOrd="0" presId="urn:microsoft.com/office/officeart/2005/8/layout/hList3"/>
    <dgm:cxn modelId="{2D7135AC-E191-47A3-9610-6CED2AA1CA83}" srcId="{828E001A-DC06-469A-8E91-3643C8FEECF2}" destId="{E9C46930-548E-4E84-81EC-204BEBA07675}" srcOrd="0" destOrd="0" parTransId="{02EBB445-EED4-45D6-944F-4EBD8E5447ED}" sibTransId="{A741CCDB-2665-4203-95A3-EBDE40CA0CED}"/>
    <dgm:cxn modelId="{CF7FF3FB-1E12-400C-986E-3AAED93E36C5}" type="presOf" srcId="{E35FCF0F-BEDE-4ECE-ABC5-61B4CA15237B}" destId="{4B3D7CCB-8C24-469D-B8AF-68B3A56C7DDC}" srcOrd="0" destOrd="0" presId="urn:microsoft.com/office/officeart/2005/8/layout/hList3"/>
    <dgm:cxn modelId="{9DB4DCEF-440B-4AB6-80C4-653DF0A6DA68}" type="presOf" srcId="{828E001A-DC06-469A-8E91-3643C8FEECF2}" destId="{085014D2-4AA1-49E1-9A8C-296FE4EA2E1B}" srcOrd="0" destOrd="0" presId="urn:microsoft.com/office/officeart/2005/8/layout/hList3"/>
    <dgm:cxn modelId="{22B100A1-AB95-4776-991F-6D405E6A42EA}" type="presOf" srcId="{4F96EE14-6B92-4C22-A684-457527626581}" destId="{00BF1781-D829-48F8-8E13-89C32FD15634}" srcOrd="0" destOrd="0" presId="urn:microsoft.com/office/officeart/2005/8/layout/hList3"/>
    <dgm:cxn modelId="{EC0398F1-9A56-45F7-BFDF-0D8AAA0CAF4B}" srcId="{008596A6-34F5-4EE9-AC97-266441BF3B9B}" destId="{828E001A-DC06-469A-8E91-3643C8FEECF2}" srcOrd="0" destOrd="0" parTransId="{A0253CA7-6331-4589-A8D7-2F94CAA98069}" sibTransId="{AEA89299-BD6F-4237-825C-66AD295F1433}"/>
    <dgm:cxn modelId="{6E93D378-D3DA-4C7F-A0F4-B4614215013C}" type="presParOf" srcId="{F37CBDC7-9AA4-431C-BBF6-D07694EE70F0}" destId="{085014D2-4AA1-49E1-9A8C-296FE4EA2E1B}" srcOrd="0" destOrd="0" presId="urn:microsoft.com/office/officeart/2005/8/layout/hList3"/>
    <dgm:cxn modelId="{76610597-42D2-4D7A-90D7-968A4DDA79A6}" type="presParOf" srcId="{F37CBDC7-9AA4-431C-BBF6-D07694EE70F0}" destId="{D4DA6F70-3826-4E55-949F-BFA55B95A878}" srcOrd="1" destOrd="0" presId="urn:microsoft.com/office/officeart/2005/8/layout/hList3"/>
    <dgm:cxn modelId="{F437EC07-DEB2-4E8F-A98B-B3B6A1EF054F}" type="presParOf" srcId="{D4DA6F70-3826-4E55-949F-BFA55B95A878}" destId="{36A15F76-E11B-412E-AA70-F70F3B86A8A9}" srcOrd="0" destOrd="0" presId="urn:microsoft.com/office/officeart/2005/8/layout/hList3"/>
    <dgm:cxn modelId="{2CC1E799-D02A-454F-AF70-8AADCB210B3E}" type="presParOf" srcId="{D4DA6F70-3826-4E55-949F-BFA55B95A878}" destId="{4B3D7CCB-8C24-469D-B8AF-68B3A56C7DDC}" srcOrd="1" destOrd="0" presId="urn:microsoft.com/office/officeart/2005/8/layout/hList3"/>
    <dgm:cxn modelId="{8FC5A785-3F73-4FB5-BCB0-0B3A9E1E1B94}" type="presParOf" srcId="{D4DA6F70-3826-4E55-949F-BFA55B95A878}" destId="{00BF1781-D829-48F8-8E13-89C32FD15634}" srcOrd="2" destOrd="0" presId="urn:microsoft.com/office/officeart/2005/8/layout/hList3"/>
    <dgm:cxn modelId="{56D59503-F3C4-4F62-9EDC-B6C2819E0854}" type="presParOf" srcId="{F37CBDC7-9AA4-431C-BBF6-D07694EE70F0}" destId="{D6E59F78-C695-45F2-A9D9-488D44B68CA8}"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1A0DB-30C3-466E-9137-A4676BF0DABD}" type="doc">
      <dgm:prSet loTypeId="urn:microsoft.com/office/officeart/2009/3/layout/HorizontalOrganizationChart" loCatId="hierarchy" qsTypeId="urn:microsoft.com/office/officeart/2005/8/quickstyle/simple1" qsCatId="simple" csTypeId="urn:microsoft.com/office/officeart/2005/8/colors/colorful3" csCatId="colorful" phldr="1"/>
      <dgm:spPr/>
      <dgm:t>
        <a:bodyPr/>
        <a:lstStyle/>
        <a:p>
          <a:endParaRPr lang="en-US"/>
        </a:p>
      </dgm:t>
    </dgm:pt>
    <dgm:pt modelId="{D154FC41-FC71-4142-B234-7759FD9F4F68}">
      <dgm:prSet phldrT="[Text]"/>
      <dgm:spPr/>
      <dgm:t>
        <a:bodyPr/>
        <a:lstStyle/>
        <a:p>
          <a:r>
            <a:rPr lang="en-US" i="1" dirty="0"/>
            <a:t>S. </a:t>
          </a:r>
          <a:r>
            <a:rPr lang="en-US" i="1" dirty="0" smtClean="0"/>
            <a:t>iniae </a:t>
          </a:r>
          <a:r>
            <a:rPr lang="en-US" dirty="0"/>
            <a:t>(ARS 98-60)</a:t>
          </a:r>
        </a:p>
      </dgm:t>
    </dgm:pt>
    <dgm:pt modelId="{338038F0-966C-4A31-A56E-3A8DFDBC2D39}" type="parTrans" cxnId="{BF668E74-1925-497E-92A9-F1016C45DF5F}">
      <dgm:prSet/>
      <dgm:spPr/>
      <dgm:t>
        <a:bodyPr/>
        <a:lstStyle/>
        <a:p>
          <a:endParaRPr lang="en-US"/>
        </a:p>
      </dgm:t>
    </dgm:pt>
    <dgm:pt modelId="{31ACEBAC-3F1B-4979-88E5-F4628E6D6408}" type="sibTrans" cxnId="{BF668E74-1925-497E-92A9-F1016C45DF5F}">
      <dgm:prSet/>
      <dgm:spPr/>
      <dgm:t>
        <a:bodyPr/>
        <a:lstStyle/>
        <a:p>
          <a:endParaRPr lang="en-US"/>
        </a:p>
      </dgm:t>
    </dgm:pt>
    <dgm:pt modelId="{FFFF9E43-DBA1-48CD-BBB9-83897D782A99}" type="asst">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a:t>0.1mL of 1x10</a:t>
          </a:r>
          <a:r>
            <a:rPr lang="en-US" baseline="30000" dirty="0"/>
            <a:t>6</a:t>
          </a:r>
          <a:r>
            <a:rPr lang="en-US" dirty="0"/>
            <a:t> CFU/mL</a:t>
          </a:r>
        </a:p>
      </dgm:t>
    </dgm:pt>
    <dgm:pt modelId="{8438D3B0-1541-4227-99A0-38AEB404675F}" type="parTrans" cxnId="{2A296CE5-13B1-4AF8-AC5F-E8CC7B90C559}">
      <dgm:prSet/>
      <dgm:spPr/>
      <dgm:t>
        <a:bodyPr/>
        <a:lstStyle/>
        <a:p>
          <a:endParaRPr lang="en-US"/>
        </a:p>
      </dgm:t>
    </dgm:pt>
    <dgm:pt modelId="{BAC0F776-CB36-4F73-9C76-48EBA98B9BF5}" type="sibTrans" cxnId="{2A296CE5-13B1-4AF8-AC5F-E8CC7B90C559}">
      <dgm:prSet/>
      <dgm:spPr/>
      <dgm:t>
        <a:bodyPr/>
        <a:lstStyle/>
        <a:p>
          <a:endParaRPr lang="en-US"/>
        </a:p>
      </dgm:t>
    </dgm:pt>
    <dgm:pt modelId="{7B226621-2A86-42E6-962C-9C31AA00C883}">
      <dgm:prSet phldrT="[Text]"/>
      <dgm:spPr/>
      <dgm:t>
        <a:bodyPr/>
        <a:lstStyle/>
        <a:p>
          <a:r>
            <a:rPr lang="en-US" dirty="0"/>
            <a:t>16 days monitoring</a:t>
          </a:r>
        </a:p>
      </dgm:t>
    </dgm:pt>
    <dgm:pt modelId="{71ACD000-EDB1-4AF4-B750-1CE33172DA25}" type="parTrans" cxnId="{80E0D631-02F3-4698-B986-BE86D0142914}">
      <dgm:prSet/>
      <dgm:spPr/>
      <dgm:t>
        <a:bodyPr/>
        <a:lstStyle/>
        <a:p>
          <a:endParaRPr lang="en-US"/>
        </a:p>
      </dgm:t>
    </dgm:pt>
    <dgm:pt modelId="{1B4AF576-16A3-4418-B0D9-69D5B1C74C15}" type="sibTrans" cxnId="{80E0D631-02F3-4698-B986-BE86D0142914}">
      <dgm:prSet/>
      <dgm:spPr/>
      <dgm:t>
        <a:bodyPr/>
        <a:lstStyle/>
        <a:p>
          <a:endParaRPr lang="en-US"/>
        </a:p>
      </dgm:t>
    </dgm:pt>
    <dgm:pt modelId="{318098C3-62A2-4FA0-AD2C-C78AE9445572}">
      <dgm:prSet/>
      <dgm:spPr/>
      <dgm:t>
        <a:bodyPr/>
        <a:lstStyle/>
        <a:p>
          <a:r>
            <a:rPr lang="en-US" dirty="0"/>
            <a:t>IP / </a:t>
          </a:r>
          <a:r>
            <a:rPr lang="en-US" dirty="0" smtClean="0"/>
            <a:t>30  fish/group</a:t>
          </a:r>
          <a:endParaRPr lang="en-US" dirty="0"/>
        </a:p>
      </dgm:t>
    </dgm:pt>
    <dgm:pt modelId="{EF9E50AF-8A32-48B5-8DF3-4AC1884068A8}" type="parTrans" cxnId="{5706943C-0A55-4FB5-BEBE-6D61400B9747}">
      <dgm:prSet/>
      <dgm:spPr/>
      <dgm:t>
        <a:bodyPr/>
        <a:lstStyle/>
        <a:p>
          <a:endParaRPr lang="en-US"/>
        </a:p>
      </dgm:t>
    </dgm:pt>
    <dgm:pt modelId="{EDC0C274-8136-4A5D-BD09-3EBA2EB0A1F9}" type="sibTrans" cxnId="{5706943C-0A55-4FB5-BEBE-6D61400B9747}">
      <dgm:prSet/>
      <dgm:spPr/>
      <dgm:t>
        <a:bodyPr/>
        <a:lstStyle/>
        <a:p>
          <a:endParaRPr lang="en-US"/>
        </a:p>
      </dgm:t>
    </dgm:pt>
    <dgm:pt modelId="{B33DF3CA-8966-4277-9B69-C58B6A5CA5AD}" type="pres">
      <dgm:prSet presAssocID="{87D1A0DB-30C3-466E-9137-A4676BF0DABD}" presName="hierChild1" presStyleCnt="0">
        <dgm:presLayoutVars>
          <dgm:orgChart val="1"/>
          <dgm:chPref val="1"/>
          <dgm:dir/>
          <dgm:animOne val="branch"/>
          <dgm:animLvl val="lvl"/>
          <dgm:resizeHandles/>
        </dgm:presLayoutVars>
      </dgm:prSet>
      <dgm:spPr/>
      <dgm:t>
        <a:bodyPr/>
        <a:lstStyle/>
        <a:p>
          <a:endParaRPr lang="zh-CN" altLang="en-US"/>
        </a:p>
      </dgm:t>
    </dgm:pt>
    <dgm:pt modelId="{F31907B4-30E3-43DA-A0B4-A93A341D8B79}" type="pres">
      <dgm:prSet presAssocID="{D154FC41-FC71-4142-B234-7759FD9F4F68}" presName="hierRoot1" presStyleCnt="0">
        <dgm:presLayoutVars>
          <dgm:hierBranch val="init"/>
        </dgm:presLayoutVars>
      </dgm:prSet>
      <dgm:spPr/>
    </dgm:pt>
    <dgm:pt modelId="{C1AF03A0-0A2F-46C0-BDE1-BBBC54E03F11}" type="pres">
      <dgm:prSet presAssocID="{D154FC41-FC71-4142-B234-7759FD9F4F68}" presName="rootComposite1" presStyleCnt="0"/>
      <dgm:spPr/>
    </dgm:pt>
    <dgm:pt modelId="{559FDE4A-E899-4271-92AA-4DB3291C16CD}" type="pres">
      <dgm:prSet presAssocID="{D154FC41-FC71-4142-B234-7759FD9F4F68}" presName="rootText1" presStyleLbl="node0" presStyleIdx="0" presStyleCnt="1">
        <dgm:presLayoutVars>
          <dgm:chPref val="3"/>
        </dgm:presLayoutVars>
      </dgm:prSet>
      <dgm:spPr/>
      <dgm:t>
        <a:bodyPr/>
        <a:lstStyle/>
        <a:p>
          <a:endParaRPr lang="zh-CN" altLang="en-US"/>
        </a:p>
      </dgm:t>
    </dgm:pt>
    <dgm:pt modelId="{3BE71356-C13C-48E9-AE1B-7FD9BD2EC2A7}" type="pres">
      <dgm:prSet presAssocID="{D154FC41-FC71-4142-B234-7759FD9F4F68}" presName="rootConnector1" presStyleLbl="node1" presStyleIdx="0" presStyleCnt="0"/>
      <dgm:spPr/>
      <dgm:t>
        <a:bodyPr/>
        <a:lstStyle/>
        <a:p>
          <a:endParaRPr lang="zh-CN" altLang="en-US"/>
        </a:p>
      </dgm:t>
    </dgm:pt>
    <dgm:pt modelId="{A73F7BC3-B11D-42AB-AD1B-E2300AB11828}" type="pres">
      <dgm:prSet presAssocID="{D154FC41-FC71-4142-B234-7759FD9F4F68}" presName="hierChild2" presStyleCnt="0"/>
      <dgm:spPr/>
    </dgm:pt>
    <dgm:pt modelId="{490ED8A4-30BF-40A1-AFF6-907C2A196515}" type="pres">
      <dgm:prSet presAssocID="{EF9E50AF-8A32-48B5-8DF3-4AC1884068A8}" presName="Name64" presStyleLbl="parChTrans1D2" presStyleIdx="0" presStyleCnt="3"/>
      <dgm:spPr/>
      <dgm:t>
        <a:bodyPr/>
        <a:lstStyle/>
        <a:p>
          <a:endParaRPr lang="zh-CN" altLang="en-US"/>
        </a:p>
      </dgm:t>
    </dgm:pt>
    <dgm:pt modelId="{CC6CC6BE-CF44-4B99-B804-FB09C1A776DF}" type="pres">
      <dgm:prSet presAssocID="{318098C3-62A2-4FA0-AD2C-C78AE9445572}" presName="hierRoot2" presStyleCnt="0">
        <dgm:presLayoutVars>
          <dgm:hierBranch val="init"/>
        </dgm:presLayoutVars>
      </dgm:prSet>
      <dgm:spPr/>
    </dgm:pt>
    <dgm:pt modelId="{0BE6CB1E-F058-4BBB-A360-79662FC8BE7E}" type="pres">
      <dgm:prSet presAssocID="{318098C3-62A2-4FA0-AD2C-C78AE9445572}" presName="rootComposite" presStyleCnt="0"/>
      <dgm:spPr/>
    </dgm:pt>
    <dgm:pt modelId="{CD40729F-2BBD-4020-980C-BCA989AF38C7}" type="pres">
      <dgm:prSet presAssocID="{318098C3-62A2-4FA0-AD2C-C78AE9445572}" presName="rootText" presStyleLbl="node2" presStyleIdx="0" presStyleCnt="2">
        <dgm:presLayoutVars>
          <dgm:chPref val="3"/>
        </dgm:presLayoutVars>
      </dgm:prSet>
      <dgm:spPr/>
      <dgm:t>
        <a:bodyPr/>
        <a:lstStyle/>
        <a:p>
          <a:endParaRPr lang="zh-CN" altLang="en-US"/>
        </a:p>
      </dgm:t>
    </dgm:pt>
    <dgm:pt modelId="{1F3A7F07-D848-49C9-8E90-B16801237DFC}" type="pres">
      <dgm:prSet presAssocID="{318098C3-62A2-4FA0-AD2C-C78AE9445572}" presName="rootConnector" presStyleLbl="node2" presStyleIdx="0" presStyleCnt="2"/>
      <dgm:spPr/>
      <dgm:t>
        <a:bodyPr/>
        <a:lstStyle/>
        <a:p>
          <a:endParaRPr lang="zh-CN" altLang="en-US"/>
        </a:p>
      </dgm:t>
    </dgm:pt>
    <dgm:pt modelId="{ADE9EBA0-E92F-470A-959B-D8B507E8E024}" type="pres">
      <dgm:prSet presAssocID="{318098C3-62A2-4FA0-AD2C-C78AE9445572}" presName="hierChild4" presStyleCnt="0"/>
      <dgm:spPr/>
    </dgm:pt>
    <dgm:pt modelId="{09DC11DB-0495-4303-9743-2CD54019F5B1}" type="pres">
      <dgm:prSet presAssocID="{318098C3-62A2-4FA0-AD2C-C78AE9445572}" presName="hierChild5" presStyleCnt="0"/>
      <dgm:spPr/>
    </dgm:pt>
    <dgm:pt modelId="{F3FA034E-B04D-4F53-8042-14645346395D}" type="pres">
      <dgm:prSet presAssocID="{71ACD000-EDB1-4AF4-B750-1CE33172DA25}" presName="Name64" presStyleLbl="parChTrans1D2" presStyleIdx="1" presStyleCnt="3"/>
      <dgm:spPr/>
      <dgm:t>
        <a:bodyPr/>
        <a:lstStyle/>
        <a:p>
          <a:endParaRPr lang="zh-CN" altLang="en-US"/>
        </a:p>
      </dgm:t>
    </dgm:pt>
    <dgm:pt modelId="{3F9AEC53-736E-41A3-9E97-BE20C472DE1A}" type="pres">
      <dgm:prSet presAssocID="{7B226621-2A86-42E6-962C-9C31AA00C883}" presName="hierRoot2" presStyleCnt="0">
        <dgm:presLayoutVars>
          <dgm:hierBranch val="init"/>
        </dgm:presLayoutVars>
      </dgm:prSet>
      <dgm:spPr/>
    </dgm:pt>
    <dgm:pt modelId="{B6DD535B-70AB-4BBA-A4AF-0BEBAD0DC450}" type="pres">
      <dgm:prSet presAssocID="{7B226621-2A86-42E6-962C-9C31AA00C883}" presName="rootComposite" presStyleCnt="0"/>
      <dgm:spPr/>
    </dgm:pt>
    <dgm:pt modelId="{834A61CD-D31E-41D0-BCA3-544560EF13E4}" type="pres">
      <dgm:prSet presAssocID="{7B226621-2A86-42E6-962C-9C31AA00C883}" presName="rootText" presStyleLbl="node2" presStyleIdx="1" presStyleCnt="2">
        <dgm:presLayoutVars>
          <dgm:chPref val="3"/>
        </dgm:presLayoutVars>
      </dgm:prSet>
      <dgm:spPr/>
      <dgm:t>
        <a:bodyPr/>
        <a:lstStyle/>
        <a:p>
          <a:endParaRPr lang="zh-CN" altLang="en-US"/>
        </a:p>
      </dgm:t>
    </dgm:pt>
    <dgm:pt modelId="{12572860-ADA9-40A4-BFD8-606ED9024C95}" type="pres">
      <dgm:prSet presAssocID="{7B226621-2A86-42E6-962C-9C31AA00C883}" presName="rootConnector" presStyleLbl="node2" presStyleIdx="1" presStyleCnt="2"/>
      <dgm:spPr/>
      <dgm:t>
        <a:bodyPr/>
        <a:lstStyle/>
        <a:p>
          <a:endParaRPr lang="zh-CN" altLang="en-US"/>
        </a:p>
      </dgm:t>
    </dgm:pt>
    <dgm:pt modelId="{E665F1E6-5402-425E-BDAF-25A9A6F247BE}" type="pres">
      <dgm:prSet presAssocID="{7B226621-2A86-42E6-962C-9C31AA00C883}" presName="hierChild4" presStyleCnt="0"/>
      <dgm:spPr/>
    </dgm:pt>
    <dgm:pt modelId="{29E9AF58-4E47-4EC9-83F4-551EA6235B98}" type="pres">
      <dgm:prSet presAssocID="{7B226621-2A86-42E6-962C-9C31AA00C883}" presName="hierChild5" presStyleCnt="0"/>
      <dgm:spPr/>
    </dgm:pt>
    <dgm:pt modelId="{16A50810-01B2-4D2D-88E8-59166AFA1EF1}" type="pres">
      <dgm:prSet presAssocID="{D154FC41-FC71-4142-B234-7759FD9F4F68}" presName="hierChild3" presStyleCnt="0"/>
      <dgm:spPr/>
    </dgm:pt>
    <dgm:pt modelId="{55A3BDC0-E889-4F91-9D20-8325E19C7145}" type="pres">
      <dgm:prSet presAssocID="{8438D3B0-1541-4227-99A0-38AEB404675F}" presName="Name115" presStyleLbl="parChTrans1D2" presStyleIdx="2" presStyleCnt="3"/>
      <dgm:spPr/>
      <dgm:t>
        <a:bodyPr/>
        <a:lstStyle/>
        <a:p>
          <a:endParaRPr lang="zh-CN" altLang="en-US"/>
        </a:p>
      </dgm:t>
    </dgm:pt>
    <dgm:pt modelId="{571802E8-4469-4EB8-80DE-286BE66B40B7}" type="pres">
      <dgm:prSet presAssocID="{FFFF9E43-DBA1-48CD-BBB9-83897D782A99}" presName="hierRoot3" presStyleCnt="0">
        <dgm:presLayoutVars>
          <dgm:hierBranch val="init"/>
        </dgm:presLayoutVars>
      </dgm:prSet>
      <dgm:spPr/>
    </dgm:pt>
    <dgm:pt modelId="{EE2E3499-2137-4413-9424-ABC724ACD0D7}" type="pres">
      <dgm:prSet presAssocID="{FFFF9E43-DBA1-48CD-BBB9-83897D782A99}" presName="rootComposite3" presStyleCnt="0"/>
      <dgm:spPr/>
    </dgm:pt>
    <dgm:pt modelId="{527BB5D4-8E3E-4F46-B52A-0F24BF1ACBA3}" type="pres">
      <dgm:prSet presAssocID="{FFFF9E43-DBA1-48CD-BBB9-83897D782A99}" presName="rootText3" presStyleLbl="asst1" presStyleIdx="0" presStyleCnt="1">
        <dgm:presLayoutVars>
          <dgm:chPref val="3"/>
        </dgm:presLayoutVars>
      </dgm:prSet>
      <dgm:spPr/>
      <dgm:t>
        <a:bodyPr/>
        <a:lstStyle/>
        <a:p>
          <a:endParaRPr lang="zh-CN" altLang="en-US"/>
        </a:p>
      </dgm:t>
    </dgm:pt>
    <dgm:pt modelId="{0DAAA119-C5CA-4FC0-AF45-8C405457BAD3}" type="pres">
      <dgm:prSet presAssocID="{FFFF9E43-DBA1-48CD-BBB9-83897D782A99}" presName="rootConnector3" presStyleLbl="asst1" presStyleIdx="0" presStyleCnt="1"/>
      <dgm:spPr/>
      <dgm:t>
        <a:bodyPr/>
        <a:lstStyle/>
        <a:p>
          <a:endParaRPr lang="zh-CN" altLang="en-US"/>
        </a:p>
      </dgm:t>
    </dgm:pt>
    <dgm:pt modelId="{F14D3DB0-88C3-4493-98DC-68B926250C69}" type="pres">
      <dgm:prSet presAssocID="{FFFF9E43-DBA1-48CD-BBB9-83897D782A99}" presName="hierChild6" presStyleCnt="0"/>
      <dgm:spPr/>
    </dgm:pt>
    <dgm:pt modelId="{D4C6B84E-7771-4CB2-866A-8BDD062B117F}" type="pres">
      <dgm:prSet presAssocID="{FFFF9E43-DBA1-48CD-BBB9-83897D782A99}" presName="hierChild7" presStyleCnt="0"/>
      <dgm:spPr/>
    </dgm:pt>
  </dgm:ptLst>
  <dgm:cxnLst>
    <dgm:cxn modelId="{6032AE4D-1380-4290-87FF-9A66C67D2C72}" type="presOf" srcId="{7B226621-2A86-42E6-962C-9C31AA00C883}" destId="{834A61CD-D31E-41D0-BCA3-544560EF13E4}" srcOrd="0" destOrd="0" presId="urn:microsoft.com/office/officeart/2009/3/layout/HorizontalOrganizationChart"/>
    <dgm:cxn modelId="{0198D41C-9EF0-41EB-A969-AFA463448500}" type="presOf" srcId="{87D1A0DB-30C3-466E-9137-A4676BF0DABD}" destId="{B33DF3CA-8966-4277-9B69-C58B6A5CA5AD}" srcOrd="0" destOrd="0" presId="urn:microsoft.com/office/officeart/2009/3/layout/HorizontalOrganizationChart"/>
    <dgm:cxn modelId="{0D9C2EDB-ECCA-42F3-BDF6-82897F3DEC7E}" type="presOf" srcId="{318098C3-62A2-4FA0-AD2C-C78AE9445572}" destId="{CD40729F-2BBD-4020-980C-BCA989AF38C7}" srcOrd="0" destOrd="0" presId="urn:microsoft.com/office/officeart/2009/3/layout/HorizontalOrganizationChart"/>
    <dgm:cxn modelId="{204B1C90-1F12-43D2-B756-FED6945D0F9F}" type="presOf" srcId="{8438D3B0-1541-4227-99A0-38AEB404675F}" destId="{55A3BDC0-E889-4F91-9D20-8325E19C7145}" srcOrd="0" destOrd="0" presId="urn:microsoft.com/office/officeart/2009/3/layout/HorizontalOrganizationChart"/>
    <dgm:cxn modelId="{80E0D631-02F3-4698-B986-BE86D0142914}" srcId="{D154FC41-FC71-4142-B234-7759FD9F4F68}" destId="{7B226621-2A86-42E6-962C-9C31AA00C883}" srcOrd="2" destOrd="0" parTransId="{71ACD000-EDB1-4AF4-B750-1CE33172DA25}" sibTransId="{1B4AF576-16A3-4418-B0D9-69D5B1C74C15}"/>
    <dgm:cxn modelId="{EFB34C79-1D49-4125-B733-D114556E0F2C}" type="presOf" srcId="{FFFF9E43-DBA1-48CD-BBB9-83897D782A99}" destId="{0DAAA119-C5CA-4FC0-AF45-8C405457BAD3}" srcOrd="1" destOrd="0" presId="urn:microsoft.com/office/officeart/2009/3/layout/HorizontalOrganizationChart"/>
    <dgm:cxn modelId="{51A41152-3ED1-4894-9F6B-91358B86E728}" type="presOf" srcId="{71ACD000-EDB1-4AF4-B750-1CE33172DA25}" destId="{F3FA034E-B04D-4F53-8042-14645346395D}" srcOrd="0" destOrd="0" presId="urn:microsoft.com/office/officeart/2009/3/layout/HorizontalOrganizationChart"/>
    <dgm:cxn modelId="{40D53292-87EA-45CE-B562-D5988093DD3A}" type="presOf" srcId="{D154FC41-FC71-4142-B234-7759FD9F4F68}" destId="{3BE71356-C13C-48E9-AE1B-7FD9BD2EC2A7}" srcOrd="1" destOrd="0" presId="urn:microsoft.com/office/officeart/2009/3/layout/HorizontalOrganizationChart"/>
    <dgm:cxn modelId="{525260D9-DC1D-4B77-974D-96369988BC49}" type="presOf" srcId="{D154FC41-FC71-4142-B234-7759FD9F4F68}" destId="{559FDE4A-E899-4271-92AA-4DB3291C16CD}" srcOrd="0" destOrd="0" presId="urn:microsoft.com/office/officeart/2009/3/layout/HorizontalOrganizationChart"/>
    <dgm:cxn modelId="{BE796D18-DC3A-46C1-9A8A-7FD1F2125F6F}" type="presOf" srcId="{318098C3-62A2-4FA0-AD2C-C78AE9445572}" destId="{1F3A7F07-D848-49C9-8E90-B16801237DFC}" srcOrd="1" destOrd="0" presId="urn:microsoft.com/office/officeart/2009/3/layout/HorizontalOrganizationChart"/>
    <dgm:cxn modelId="{2A296CE5-13B1-4AF8-AC5F-E8CC7B90C559}" srcId="{D154FC41-FC71-4142-B234-7759FD9F4F68}" destId="{FFFF9E43-DBA1-48CD-BBB9-83897D782A99}" srcOrd="0" destOrd="0" parTransId="{8438D3B0-1541-4227-99A0-38AEB404675F}" sibTransId="{BAC0F776-CB36-4F73-9C76-48EBA98B9BF5}"/>
    <dgm:cxn modelId="{5706943C-0A55-4FB5-BEBE-6D61400B9747}" srcId="{D154FC41-FC71-4142-B234-7759FD9F4F68}" destId="{318098C3-62A2-4FA0-AD2C-C78AE9445572}" srcOrd="1" destOrd="0" parTransId="{EF9E50AF-8A32-48B5-8DF3-4AC1884068A8}" sibTransId="{EDC0C274-8136-4A5D-BD09-3EBA2EB0A1F9}"/>
    <dgm:cxn modelId="{99F41DD2-2B5D-485F-AA53-19054C0F193A}" type="presOf" srcId="{7B226621-2A86-42E6-962C-9C31AA00C883}" destId="{12572860-ADA9-40A4-BFD8-606ED9024C95}" srcOrd="1" destOrd="0" presId="urn:microsoft.com/office/officeart/2009/3/layout/HorizontalOrganizationChart"/>
    <dgm:cxn modelId="{12C3A96F-E9BA-4CB7-A0F1-50CF44981C32}" type="presOf" srcId="{EF9E50AF-8A32-48B5-8DF3-4AC1884068A8}" destId="{490ED8A4-30BF-40A1-AFF6-907C2A196515}" srcOrd="0" destOrd="0" presId="urn:microsoft.com/office/officeart/2009/3/layout/HorizontalOrganizationChart"/>
    <dgm:cxn modelId="{BF668E74-1925-497E-92A9-F1016C45DF5F}" srcId="{87D1A0DB-30C3-466E-9137-A4676BF0DABD}" destId="{D154FC41-FC71-4142-B234-7759FD9F4F68}" srcOrd="0" destOrd="0" parTransId="{338038F0-966C-4A31-A56E-3A8DFDBC2D39}" sibTransId="{31ACEBAC-3F1B-4979-88E5-F4628E6D6408}"/>
    <dgm:cxn modelId="{1A3D420D-F7B7-45B1-9D3F-CF679ED974FF}" type="presOf" srcId="{FFFF9E43-DBA1-48CD-BBB9-83897D782A99}" destId="{527BB5D4-8E3E-4F46-B52A-0F24BF1ACBA3}" srcOrd="0" destOrd="0" presId="urn:microsoft.com/office/officeart/2009/3/layout/HorizontalOrganizationChart"/>
    <dgm:cxn modelId="{C6C8FBDD-91F9-4985-B811-FBE30801985E}" type="presParOf" srcId="{B33DF3CA-8966-4277-9B69-C58B6A5CA5AD}" destId="{F31907B4-30E3-43DA-A0B4-A93A341D8B79}" srcOrd="0" destOrd="0" presId="urn:microsoft.com/office/officeart/2009/3/layout/HorizontalOrganizationChart"/>
    <dgm:cxn modelId="{76DF8C40-3F60-4E61-9FEF-38AC62F4F103}" type="presParOf" srcId="{F31907B4-30E3-43DA-A0B4-A93A341D8B79}" destId="{C1AF03A0-0A2F-46C0-BDE1-BBBC54E03F11}" srcOrd="0" destOrd="0" presId="urn:microsoft.com/office/officeart/2009/3/layout/HorizontalOrganizationChart"/>
    <dgm:cxn modelId="{908C1417-565B-4B51-BD8B-E252C33093B7}" type="presParOf" srcId="{C1AF03A0-0A2F-46C0-BDE1-BBBC54E03F11}" destId="{559FDE4A-E899-4271-92AA-4DB3291C16CD}" srcOrd="0" destOrd="0" presId="urn:microsoft.com/office/officeart/2009/3/layout/HorizontalOrganizationChart"/>
    <dgm:cxn modelId="{91CA49F9-7E5E-427C-B741-C0C2ACE89050}" type="presParOf" srcId="{C1AF03A0-0A2F-46C0-BDE1-BBBC54E03F11}" destId="{3BE71356-C13C-48E9-AE1B-7FD9BD2EC2A7}" srcOrd="1" destOrd="0" presId="urn:microsoft.com/office/officeart/2009/3/layout/HorizontalOrganizationChart"/>
    <dgm:cxn modelId="{5585B26C-FF77-433A-8B34-BE04C916B569}" type="presParOf" srcId="{F31907B4-30E3-43DA-A0B4-A93A341D8B79}" destId="{A73F7BC3-B11D-42AB-AD1B-E2300AB11828}" srcOrd="1" destOrd="0" presId="urn:microsoft.com/office/officeart/2009/3/layout/HorizontalOrganizationChart"/>
    <dgm:cxn modelId="{3485FEC9-660F-414C-9D1B-9CE8DF9BDFA6}" type="presParOf" srcId="{A73F7BC3-B11D-42AB-AD1B-E2300AB11828}" destId="{490ED8A4-30BF-40A1-AFF6-907C2A196515}" srcOrd="0" destOrd="0" presId="urn:microsoft.com/office/officeart/2009/3/layout/HorizontalOrganizationChart"/>
    <dgm:cxn modelId="{30A70229-C351-41FD-8063-7953484CCAFB}" type="presParOf" srcId="{A73F7BC3-B11D-42AB-AD1B-E2300AB11828}" destId="{CC6CC6BE-CF44-4B99-B804-FB09C1A776DF}" srcOrd="1" destOrd="0" presId="urn:microsoft.com/office/officeart/2009/3/layout/HorizontalOrganizationChart"/>
    <dgm:cxn modelId="{F47A7299-04A4-4EE2-A6E4-48C66C1B5881}" type="presParOf" srcId="{CC6CC6BE-CF44-4B99-B804-FB09C1A776DF}" destId="{0BE6CB1E-F058-4BBB-A360-79662FC8BE7E}" srcOrd="0" destOrd="0" presId="urn:microsoft.com/office/officeart/2009/3/layout/HorizontalOrganizationChart"/>
    <dgm:cxn modelId="{2190136A-842E-4938-95E9-BDD792F18FF0}" type="presParOf" srcId="{0BE6CB1E-F058-4BBB-A360-79662FC8BE7E}" destId="{CD40729F-2BBD-4020-980C-BCA989AF38C7}" srcOrd="0" destOrd="0" presId="urn:microsoft.com/office/officeart/2009/3/layout/HorizontalOrganizationChart"/>
    <dgm:cxn modelId="{B1EDEF83-1197-4F94-83D3-D68501117501}" type="presParOf" srcId="{0BE6CB1E-F058-4BBB-A360-79662FC8BE7E}" destId="{1F3A7F07-D848-49C9-8E90-B16801237DFC}" srcOrd="1" destOrd="0" presId="urn:microsoft.com/office/officeart/2009/3/layout/HorizontalOrganizationChart"/>
    <dgm:cxn modelId="{3F65B9D4-5CD2-4D41-9600-7EE11357F22F}" type="presParOf" srcId="{CC6CC6BE-CF44-4B99-B804-FB09C1A776DF}" destId="{ADE9EBA0-E92F-470A-959B-D8B507E8E024}" srcOrd="1" destOrd="0" presId="urn:microsoft.com/office/officeart/2009/3/layout/HorizontalOrganizationChart"/>
    <dgm:cxn modelId="{A0B3E2F1-FDFC-4D4A-A4F5-853FC11CD1E3}" type="presParOf" srcId="{CC6CC6BE-CF44-4B99-B804-FB09C1A776DF}" destId="{09DC11DB-0495-4303-9743-2CD54019F5B1}" srcOrd="2" destOrd="0" presId="urn:microsoft.com/office/officeart/2009/3/layout/HorizontalOrganizationChart"/>
    <dgm:cxn modelId="{D3A752F8-E456-477D-93AB-96CBA29265A8}" type="presParOf" srcId="{A73F7BC3-B11D-42AB-AD1B-E2300AB11828}" destId="{F3FA034E-B04D-4F53-8042-14645346395D}" srcOrd="2" destOrd="0" presId="urn:microsoft.com/office/officeart/2009/3/layout/HorizontalOrganizationChart"/>
    <dgm:cxn modelId="{1CEBE2E8-377A-4CDB-8265-02DC43F98A8E}" type="presParOf" srcId="{A73F7BC3-B11D-42AB-AD1B-E2300AB11828}" destId="{3F9AEC53-736E-41A3-9E97-BE20C472DE1A}" srcOrd="3" destOrd="0" presId="urn:microsoft.com/office/officeart/2009/3/layout/HorizontalOrganizationChart"/>
    <dgm:cxn modelId="{B6426B5B-3DF5-47C8-A67A-79B62E626BF6}" type="presParOf" srcId="{3F9AEC53-736E-41A3-9E97-BE20C472DE1A}" destId="{B6DD535B-70AB-4BBA-A4AF-0BEBAD0DC450}" srcOrd="0" destOrd="0" presId="urn:microsoft.com/office/officeart/2009/3/layout/HorizontalOrganizationChart"/>
    <dgm:cxn modelId="{BEAD3BAB-5268-40EC-9B6F-A2544788EACF}" type="presParOf" srcId="{B6DD535B-70AB-4BBA-A4AF-0BEBAD0DC450}" destId="{834A61CD-D31E-41D0-BCA3-544560EF13E4}" srcOrd="0" destOrd="0" presId="urn:microsoft.com/office/officeart/2009/3/layout/HorizontalOrganizationChart"/>
    <dgm:cxn modelId="{335C3662-CDD8-4775-A510-C1EBEE9856A2}" type="presParOf" srcId="{B6DD535B-70AB-4BBA-A4AF-0BEBAD0DC450}" destId="{12572860-ADA9-40A4-BFD8-606ED9024C95}" srcOrd="1" destOrd="0" presId="urn:microsoft.com/office/officeart/2009/3/layout/HorizontalOrganizationChart"/>
    <dgm:cxn modelId="{F6747FA4-DF64-4C55-B33F-3D31D64939E6}" type="presParOf" srcId="{3F9AEC53-736E-41A3-9E97-BE20C472DE1A}" destId="{E665F1E6-5402-425E-BDAF-25A9A6F247BE}" srcOrd="1" destOrd="0" presId="urn:microsoft.com/office/officeart/2009/3/layout/HorizontalOrganizationChart"/>
    <dgm:cxn modelId="{F34593C9-63B7-4449-B328-0CE97A22C93E}" type="presParOf" srcId="{3F9AEC53-736E-41A3-9E97-BE20C472DE1A}" destId="{29E9AF58-4E47-4EC9-83F4-551EA6235B98}" srcOrd="2" destOrd="0" presId="urn:microsoft.com/office/officeart/2009/3/layout/HorizontalOrganizationChart"/>
    <dgm:cxn modelId="{6D930677-2300-41F2-A6BF-AAC8979DA8D1}" type="presParOf" srcId="{F31907B4-30E3-43DA-A0B4-A93A341D8B79}" destId="{16A50810-01B2-4D2D-88E8-59166AFA1EF1}" srcOrd="2" destOrd="0" presId="urn:microsoft.com/office/officeart/2009/3/layout/HorizontalOrganizationChart"/>
    <dgm:cxn modelId="{1498D307-604A-4D46-A4CB-FD9786441B0C}" type="presParOf" srcId="{16A50810-01B2-4D2D-88E8-59166AFA1EF1}" destId="{55A3BDC0-E889-4F91-9D20-8325E19C7145}" srcOrd="0" destOrd="0" presId="urn:microsoft.com/office/officeart/2009/3/layout/HorizontalOrganizationChart"/>
    <dgm:cxn modelId="{C0A0B3EB-A99D-476D-82F1-4A5FD17AF9E9}" type="presParOf" srcId="{16A50810-01B2-4D2D-88E8-59166AFA1EF1}" destId="{571802E8-4469-4EB8-80DE-286BE66B40B7}" srcOrd="1" destOrd="0" presId="urn:microsoft.com/office/officeart/2009/3/layout/HorizontalOrganizationChart"/>
    <dgm:cxn modelId="{C4C1735B-E81F-4E62-8DE3-13DF831C7F81}" type="presParOf" srcId="{571802E8-4469-4EB8-80DE-286BE66B40B7}" destId="{EE2E3499-2137-4413-9424-ABC724ACD0D7}" srcOrd="0" destOrd="0" presId="urn:microsoft.com/office/officeart/2009/3/layout/HorizontalOrganizationChart"/>
    <dgm:cxn modelId="{E3E9E4F5-FD42-4D1C-A865-24C1BE1FB30E}" type="presParOf" srcId="{EE2E3499-2137-4413-9424-ABC724ACD0D7}" destId="{527BB5D4-8E3E-4F46-B52A-0F24BF1ACBA3}" srcOrd="0" destOrd="0" presId="urn:microsoft.com/office/officeart/2009/3/layout/HorizontalOrganizationChart"/>
    <dgm:cxn modelId="{BE052159-9A6F-4C2A-A633-1B5C8394BA5D}" type="presParOf" srcId="{EE2E3499-2137-4413-9424-ABC724ACD0D7}" destId="{0DAAA119-C5CA-4FC0-AF45-8C405457BAD3}" srcOrd="1" destOrd="0" presId="urn:microsoft.com/office/officeart/2009/3/layout/HorizontalOrganizationChart"/>
    <dgm:cxn modelId="{58788748-001E-40F3-97EE-8BC185C2D2D2}" type="presParOf" srcId="{571802E8-4469-4EB8-80DE-286BE66B40B7}" destId="{F14D3DB0-88C3-4493-98DC-68B926250C69}" srcOrd="1" destOrd="0" presId="urn:microsoft.com/office/officeart/2009/3/layout/HorizontalOrganizationChart"/>
    <dgm:cxn modelId="{F90DC5CB-C13E-4045-A85A-172531E546D6}" type="presParOf" srcId="{571802E8-4469-4EB8-80DE-286BE66B40B7}" destId="{D4C6B84E-7771-4CB2-866A-8BDD062B117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48211-A517-479C-8564-34D665404488}">
      <dsp:nvSpPr>
        <dsp:cNvPr id="0" name=""/>
        <dsp:cNvSpPr/>
      </dsp:nvSpPr>
      <dsp:spPr>
        <a:xfrm>
          <a:off x="3031206" y="1143943"/>
          <a:ext cx="665143" cy="91440"/>
        </a:xfrm>
        <a:custGeom>
          <a:avLst/>
          <a:gdLst/>
          <a:ahLst/>
          <a:cxnLst/>
          <a:rect l="0" t="0" r="0" b="0"/>
          <a:pathLst>
            <a:path>
              <a:moveTo>
                <a:pt x="0" y="45720"/>
              </a:moveTo>
              <a:lnTo>
                <a:pt x="665143" y="45720"/>
              </a:lnTo>
            </a:path>
          </a:pathLst>
        </a:custGeom>
        <a:noFill/>
        <a:ln w="53975" cap="flat" cmpd="dbl" algn="ctr">
          <a:solidFill>
            <a:schemeClr val="accent4"/>
          </a:solidFill>
          <a:prstDash val="solid"/>
          <a:tailEnd type="arrow"/>
        </a:ln>
        <a:effectLst>
          <a:outerShdw blurRad="38100" dist="25400" dir="5400000" rotWithShape="0">
            <a:srgbClr val="000000">
              <a:alpha val="45000"/>
            </a:srgbClr>
          </a:outerShdw>
        </a:effectLst>
      </dsp:spPr>
      <dsp:style>
        <a:lnRef idx="3">
          <a:schemeClr val="accent4"/>
        </a:lnRef>
        <a:fillRef idx="0">
          <a:schemeClr val="accent4"/>
        </a:fillRef>
        <a:effectRef idx="2">
          <a:schemeClr val="accent4"/>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6384" y="1186184"/>
        <a:ext cx="34787" cy="6957"/>
      </dsp:txXfrm>
    </dsp:sp>
    <dsp:sp modelId="{7C4F749F-0E54-4902-AED3-0A26426CD849}">
      <dsp:nvSpPr>
        <dsp:cNvPr id="0" name=""/>
        <dsp:cNvSpPr/>
      </dsp:nvSpPr>
      <dsp:spPr>
        <a:xfrm>
          <a:off x="8035" y="282172"/>
          <a:ext cx="3024970" cy="1814982"/>
        </a:xfrm>
        <a:prstGeom prst="rect">
          <a:avLst/>
        </a:prstGeom>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isometricOffAxis1Right"/>
          <a:lightRig rig="brightRoom" dir="t"/>
        </a:scene3d>
        <a:sp3d extrusionH="12700" contourW="25400" prstMaterial="flat">
          <a:bevelT w="63500" h="152400" prst="relaxedInset"/>
          <a:contourClr>
            <a:schemeClr val="accent2">
              <a:shade val="27000"/>
              <a:satMod val="12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t>750 fingerlings</a:t>
          </a:r>
        </a:p>
      </dsp:txBody>
      <dsp:txXfrm>
        <a:off x="8035" y="282172"/>
        <a:ext cx="3024970" cy="1814982"/>
      </dsp:txXfrm>
    </dsp:sp>
    <dsp:sp modelId="{441B5B79-64CD-41D8-AD02-4767DC2B991E}">
      <dsp:nvSpPr>
        <dsp:cNvPr id="0" name=""/>
        <dsp:cNvSpPr/>
      </dsp:nvSpPr>
      <dsp:spPr>
        <a:xfrm>
          <a:off x="6751919" y="1143943"/>
          <a:ext cx="673179" cy="91440"/>
        </a:xfrm>
        <a:custGeom>
          <a:avLst/>
          <a:gdLst/>
          <a:ahLst/>
          <a:cxnLst/>
          <a:rect l="0" t="0" r="0" b="0"/>
          <a:pathLst>
            <a:path>
              <a:moveTo>
                <a:pt x="0" y="45720"/>
              </a:moveTo>
              <a:lnTo>
                <a:pt x="353689" y="45720"/>
              </a:lnTo>
              <a:lnTo>
                <a:pt x="353689" y="59786"/>
              </a:lnTo>
              <a:lnTo>
                <a:pt x="673179" y="59786"/>
              </a:lnTo>
            </a:path>
          </a:pathLst>
        </a:custGeom>
        <a:noFill/>
        <a:ln w="53975" cap="flat" cmpd="dbl" algn="ctr">
          <a:solidFill>
            <a:schemeClr val="accent2"/>
          </a:solidFill>
          <a:prstDash val="solid"/>
          <a:tailEnd type="arrow"/>
        </a:ln>
        <a:effectLst>
          <a:outerShdw blurRad="38100" dist="25400" dir="5400000" rotWithShape="0">
            <a:srgbClr val="000000">
              <a:alpha val="45000"/>
            </a:srgbClr>
          </a:outerShdw>
        </a:effectLst>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70911" y="1186184"/>
        <a:ext cx="35195" cy="6957"/>
      </dsp:txXfrm>
    </dsp:sp>
    <dsp:sp modelId="{4AA20E49-F35A-4D10-B3C8-57832925B512}">
      <dsp:nvSpPr>
        <dsp:cNvPr id="0" name=""/>
        <dsp:cNvSpPr/>
      </dsp:nvSpPr>
      <dsp:spPr>
        <a:xfrm>
          <a:off x="3728749" y="282172"/>
          <a:ext cx="3024970" cy="1814982"/>
        </a:xfrm>
        <a:prstGeom prst="rect">
          <a:avLst/>
        </a:prstGeom>
        <a:solidFill>
          <a:schemeClr val="accent4">
            <a:tint val="55000"/>
            <a:satMod val="130000"/>
          </a:schemeClr>
        </a:solidFill>
        <a:ln w="10000" cap="flat" cmpd="sng" algn="ctr">
          <a:solidFill>
            <a:schemeClr val="accent4"/>
          </a:solidFill>
          <a:prstDash val="solid"/>
        </a:ln>
        <a:effectLst/>
        <a:scene3d>
          <a:camera prst="isometricRightUp"/>
          <a:lightRig rig="threePt" dir="t"/>
        </a:scene3d>
        <a:sp3d>
          <a:bevelT prst="relaxedInset"/>
        </a:sp3d>
      </dsp:spPr>
      <dsp:style>
        <a:lnRef idx="1">
          <a:schemeClr val="accent4"/>
        </a:lnRef>
        <a:fillRef idx="2">
          <a:schemeClr val="accent4"/>
        </a:fillRef>
        <a:effectRef idx="1">
          <a:schemeClr val="accent4"/>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t>2weeks </a:t>
          </a:r>
          <a:r>
            <a:rPr lang="en-US" sz="4000" kern="1200" dirty="0" smtClean="0"/>
            <a:t>acclima</a:t>
          </a:r>
          <a:r>
            <a:rPr lang="en-US" altLang="zh-CN" sz="4000" kern="1200" dirty="0" smtClean="0"/>
            <a:t>t</a:t>
          </a:r>
          <a:r>
            <a:rPr lang="en-US" sz="4000" kern="1200" dirty="0" smtClean="0"/>
            <a:t>ion</a:t>
          </a:r>
          <a:endParaRPr lang="en-US" sz="4000" kern="1200" dirty="0"/>
        </a:p>
      </dsp:txBody>
      <dsp:txXfrm>
        <a:off x="3728749" y="282172"/>
        <a:ext cx="3024970" cy="1814982"/>
      </dsp:txXfrm>
    </dsp:sp>
    <dsp:sp modelId="{5218B053-2D2E-476F-AD3A-AC197DF2A23F}">
      <dsp:nvSpPr>
        <dsp:cNvPr id="0" name=""/>
        <dsp:cNvSpPr/>
      </dsp:nvSpPr>
      <dsp:spPr>
        <a:xfrm>
          <a:off x="1520521" y="2109420"/>
          <a:ext cx="7449462" cy="651077"/>
        </a:xfrm>
        <a:custGeom>
          <a:avLst/>
          <a:gdLst/>
          <a:ahLst/>
          <a:cxnLst/>
          <a:rect l="0" t="0" r="0" b="0"/>
          <a:pathLst>
            <a:path>
              <a:moveTo>
                <a:pt x="7449462" y="0"/>
              </a:moveTo>
              <a:lnTo>
                <a:pt x="7449462" y="342638"/>
              </a:lnTo>
              <a:lnTo>
                <a:pt x="0" y="342638"/>
              </a:lnTo>
              <a:lnTo>
                <a:pt x="0" y="651077"/>
              </a:lnTo>
            </a:path>
          </a:pathLst>
        </a:custGeom>
        <a:noFill/>
        <a:ln w="53975" cap="flat" cmpd="dbl" algn="ctr">
          <a:solidFill>
            <a:schemeClr val="dk1"/>
          </a:solidFill>
          <a:prstDash val="solid"/>
          <a:tailEnd type="arrow"/>
        </a:ln>
        <a:effectLst>
          <a:outerShdw blurRad="38100" dist="25400" dir="5400000" rotWithShape="0">
            <a:srgbClr val="000000">
              <a:alpha val="4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58237" y="2431480"/>
        <a:ext cx="374029" cy="6957"/>
      </dsp:txXfrm>
    </dsp:sp>
    <dsp:sp modelId="{525F4A4E-C8BF-432D-960B-56AB9BC18BE8}">
      <dsp:nvSpPr>
        <dsp:cNvPr id="0" name=""/>
        <dsp:cNvSpPr/>
      </dsp:nvSpPr>
      <dsp:spPr>
        <a:xfrm>
          <a:off x="7457498" y="296238"/>
          <a:ext cx="3024970" cy="1814982"/>
        </a:xfrm>
        <a:prstGeom prst="rect">
          <a:avLst/>
        </a:prstGeom>
        <a:solidFill>
          <a:schemeClr val="accent3"/>
        </a:solidFill>
        <a:ln w="53975" cap="flat" cmpd="dbl" algn="ctr">
          <a:solidFill>
            <a:schemeClr val="lt1"/>
          </a:solidFill>
          <a:prstDash val="solid"/>
        </a:ln>
        <a:effectLst/>
        <a:scene3d>
          <a:camera prst="isometricOffAxis1Right"/>
          <a:lightRig rig="threePt" dir="t"/>
        </a:scene3d>
      </dsp:spPr>
      <dsp:style>
        <a:lnRef idx="3">
          <a:schemeClr val="lt1"/>
        </a:lnRef>
        <a:fillRef idx="1">
          <a:schemeClr val="accent3"/>
        </a:fillRef>
        <a:effectRef idx="1">
          <a:schemeClr val="accent3"/>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t>5 groups</a:t>
          </a:r>
        </a:p>
      </dsp:txBody>
      <dsp:txXfrm>
        <a:off x="7457498" y="296238"/>
        <a:ext cx="3024970" cy="1814982"/>
      </dsp:txXfrm>
    </dsp:sp>
    <dsp:sp modelId="{6F3457CF-BB60-42DD-A3EA-EC6D96632C82}">
      <dsp:nvSpPr>
        <dsp:cNvPr id="0" name=""/>
        <dsp:cNvSpPr/>
      </dsp:nvSpPr>
      <dsp:spPr>
        <a:xfrm>
          <a:off x="3031206" y="3654668"/>
          <a:ext cx="665143" cy="91440"/>
        </a:xfrm>
        <a:custGeom>
          <a:avLst/>
          <a:gdLst/>
          <a:ahLst/>
          <a:cxnLst/>
          <a:rect l="0" t="0" r="0" b="0"/>
          <a:pathLst>
            <a:path>
              <a:moveTo>
                <a:pt x="0" y="45720"/>
              </a:moveTo>
              <a:lnTo>
                <a:pt x="665143" y="45720"/>
              </a:lnTo>
            </a:path>
          </a:pathLst>
        </a:custGeom>
        <a:noFill/>
        <a:ln w="53975" cap="flat" cmpd="dbl" algn="ctr">
          <a:solidFill>
            <a:schemeClr val="accent3"/>
          </a:solidFill>
          <a:prstDash val="solid"/>
          <a:tailEnd type="arrow"/>
        </a:ln>
        <a:effectLst>
          <a:outerShdw blurRad="38100" dist="25400" dir="5400000" rotWithShape="0">
            <a:srgbClr val="000000">
              <a:alpha val="4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6384" y="3696909"/>
        <a:ext cx="34787" cy="6957"/>
      </dsp:txXfrm>
    </dsp:sp>
    <dsp:sp modelId="{700F1A29-2911-4891-AE0E-4CF626D686D5}">
      <dsp:nvSpPr>
        <dsp:cNvPr id="0" name=""/>
        <dsp:cNvSpPr/>
      </dsp:nvSpPr>
      <dsp:spPr>
        <a:xfrm>
          <a:off x="8035" y="2792897"/>
          <a:ext cx="3024970" cy="1814982"/>
        </a:xfrm>
        <a:prstGeom prst="rect">
          <a:avLst/>
        </a:prstGeom>
        <a:solidFill>
          <a:schemeClr val="accent2">
            <a:tint val="55000"/>
            <a:satMod val="130000"/>
          </a:schemeClr>
        </a:solidFill>
        <a:ln w="10000" cap="flat" cmpd="sng" algn="ctr">
          <a:solidFill>
            <a:schemeClr val="accent2"/>
          </a:solidFill>
          <a:prstDash val="solid"/>
        </a:ln>
        <a:effectLst/>
        <a:scene3d>
          <a:camera prst="isometricLeftDown"/>
          <a:lightRig rig="threePt" dir="t"/>
        </a:scene3d>
      </dsp:spPr>
      <dsp:style>
        <a:lnRef idx="1">
          <a:schemeClr val="accent2"/>
        </a:lnRef>
        <a:fillRef idx="2">
          <a:schemeClr val="accent2"/>
        </a:fillRef>
        <a:effectRef idx="1">
          <a:schemeClr val="accent2"/>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t>2/day feeding</a:t>
          </a:r>
        </a:p>
      </dsp:txBody>
      <dsp:txXfrm>
        <a:off x="8035" y="2792897"/>
        <a:ext cx="3024970" cy="1814982"/>
      </dsp:txXfrm>
    </dsp:sp>
    <dsp:sp modelId="{93F5B58A-C480-4474-8970-3AE1FA467AC9}">
      <dsp:nvSpPr>
        <dsp:cNvPr id="0" name=""/>
        <dsp:cNvSpPr/>
      </dsp:nvSpPr>
      <dsp:spPr>
        <a:xfrm>
          <a:off x="3728749" y="2792897"/>
          <a:ext cx="3024970" cy="1814982"/>
        </a:xfrm>
        <a:prstGeom prst="rect">
          <a:avLst/>
        </a:prstGeom>
        <a:solidFill>
          <a:schemeClr val="dk1">
            <a:tint val="55000"/>
            <a:satMod val="130000"/>
          </a:schemeClr>
        </a:solidFill>
        <a:ln w="10000" cap="flat" cmpd="sng" algn="ctr">
          <a:solidFill>
            <a:schemeClr val="dk1"/>
          </a:solidFill>
          <a:prstDash val="solid"/>
        </a:ln>
        <a:effectLst/>
        <a:scene3d>
          <a:camera prst="isometricOffAxis2Left"/>
          <a:lightRig rig="threePt" dir="t"/>
        </a:scene3d>
      </dsp:spPr>
      <dsp:style>
        <a:lnRef idx="1">
          <a:schemeClr val="dk1"/>
        </a:lnRef>
        <a:fillRef idx="2">
          <a:schemeClr val="dk1"/>
        </a:fillRef>
        <a:effectRef idx="1">
          <a:schemeClr val="dk1"/>
        </a:effectRef>
        <a:fontRef idx="minor">
          <a:schemeClr val="dk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a:t>8 weeks</a:t>
          </a:r>
        </a:p>
      </dsp:txBody>
      <dsp:txXfrm>
        <a:off x="3728749" y="2792897"/>
        <a:ext cx="3024970" cy="1814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1CCAD-377F-4075-B8E7-84F8D5514633}">
      <dsp:nvSpPr>
        <dsp:cNvPr id="0" name=""/>
        <dsp:cNvSpPr/>
      </dsp:nvSpPr>
      <dsp:spPr>
        <a:xfrm>
          <a:off x="2765358" y="112643"/>
          <a:ext cx="2314548" cy="1157274"/>
        </a:xfrm>
        <a:prstGeom prst="roundRect">
          <a:avLst>
            <a:gd name="adj" fmla="val 10000"/>
          </a:avLst>
        </a:prstGeom>
        <a:solidFill>
          <a:schemeClr val="accent3"/>
        </a:solidFill>
        <a:ln w="53975" cap="flat" cmpd="dbl"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Fatty acid</a:t>
          </a:r>
        </a:p>
      </dsp:txBody>
      <dsp:txXfrm>
        <a:off x="2799253" y="146538"/>
        <a:ext cx="2246758" cy="1089484"/>
      </dsp:txXfrm>
    </dsp:sp>
    <dsp:sp modelId="{53A4A493-3D07-4410-83BE-AA7AEC10A361}">
      <dsp:nvSpPr>
        <dsp:cNvPr id="0" name=""/>
        <dsp:cNvSpPr/>
      </dsp:nvSpPr>
      <dsp:spPr>
        <a:xfrm>
          <a:off x="2996813" y="1269917"/>
          <a:ext cx="112288" cy="823215"/>
        </a:xfrm>
        <a:custGeom>
          <a:avLst/>
          <a:gdLst/>
          <a:ahLst/>
          <a:cxnLst/>
          <a:rect l="0" t="0" r="0" b="0"/>
          <a:pathLst>
            <a:path>
              <a:moveTo>
                <a:pt x="0" y="0"/>
              </a:moveTo>
              <a:lnTo>
                <a:pt x="0" y="823215"/>
              </a:lnTo>
              <a:lnTo>
                <a:pt x="112288" y="823215"/>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31BA3-EEBB-4782-B7EA-5981B6BE31D1}">
      <dsp:nvSpPr>
        <dsp:cNvPr id="0" name=""/>
        <dsp:cNvSpPr/>
      </dsp:nvSpPr>
      <dsp:spPr>
        <a:xfrm>
          <a:off x="3109101" y="1514495"/>
          <a:ext cx="1851639" cy="1157274"/>
        </a:xfrm>
        <a:prstGeom prst="roundRect">
          <a:avLst>
            <a:gd name="adj" fmla="val 10000"/>
          </a:avLst>
        </a:prstGeom>
        <a:gradFill rotWithShape="1">
          <a:gsLst>
            <a:gs pos="0">
              <a:schemeClr val="accent1"/>
            </a:gs>
            <a:gs pos="90000">
              <a:schemeClr val="accent1">
                <a:shade val="100000"/>
                <a:satMod val="105000"/>
              </a:schemeClr>
            </a:gs>
            <a:gs pos="100000">
              <a:schemeClr val="accent1">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27000"/>
              <a:satMod val="12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LIVER</a:t>
          </a:r>
        </a:p>
        <a:p>
          <a:pPr lvl="0" algn="ctr" defTabSz="844550">
            <a:lnSpc>
              <a:spcPct val="90000"/>
            </a:lnSpc>
            <a:spcBef>
              <a:spcPct val="0"/>
            </a:spcBef>
            <a:spcAft>
              <a:spcPct val="35000"/>
            </a:spcAft>
          </a:pPr>
          <a:r>
            <a:rPr lang="en-US" sz="1900" kern="1200" dirty="0"/>
            <a:t>MUSCLE</a:t>
          </a:r>
        </a:p>
      </dsp:txBody>
      <dsp:txXfrm>
        <a:off x="3142996" y="1548390"/>
        <a:ext cx="1783849" cy="1089484"/>
      </dsp:txXfrm>
    </dsp:sp>
    <dsp:sp modelId="{E409AB58-20DA-4CB1-AD6D-BD1FF28A6844}">
      <dsp:nvSpPr>
        <dsp:cNvPr id="0" name=""/>
        <dsp:cNvSpPr/>
      </dsp:nvSpPr>
      <dsp:spPr>
        <a:xfrm>
          <a:off x="2996813" y="1269917"/>
          <a:ext cx="125582" cy="2370393"/>
        </a:xfrm>
        <a:custGeom>
          <a:avLst/>
          <a:gdLst/>
          <a:ahLst/>
          <a:cxnLst/>
          <a:rect l="0" t="0" r="0" b="0"/>
          <a:pathLst>
            <a:path>
              <a:moveTo>
                <a:pt x="0" y="0"/>
              </a:moveTo>
              <a:lnTo>
                <a:pt x="0" y="2370393"/>
              </a:lnTo>
              <a:lnTo>
                <a:pt x="125582" y="23703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4A269E-D32E-4A33-922A-70E1E60FD345}">
      <dsp:nvSpPr>
        <dsp:cNvPr id="0" name=""/>
        <dsp:cNvSpPr/>
      </dsp:nvSpPr>
      <dsp:spPr>
        <a:xfrm>
          <a:off x="3122395" y="2841403"/>
          <a:ext cx="1851639" cy="1597814"/>
        </a:xfrm>
        <a:prstGeom prst="roundRect">
          <a:avLst>
            <a:gd name="adj" fmla="val 10000"/>
          </a:avLst>
        </a:prstGeom>
        <a:gradFill rotWithShape="1">
          <a:gsLst>
            <a:gs pos="0">
              <a:schemeClr val="accent6"/>
            </a:gs>
            <a:gs pos="90000">
              <a:schemeClr val="accent6">
                <a:shade val="100000"/>
                <a:satMod val="105000"/>
              </a:schemeClr>
            </a:gs>
            <a:gs pos="100000">
              <a:schemeClr val="accent6">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6">
              <a:shade val="27000"/>
              <a:satMod val="12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WHOLE BODY</a:t>
          </a:r>
        </a:p>
        <a:p>
          <a:pPr lvl="0" algn="ctr" defTabSz="844550">
            <a:lnSpc>
              <a:spcPct val="90000"/>
            </a:lnSpc>
            <a:spcBef>
              <a:spcPct val="0"/>
            </a:spcBef>
            <a:spcAft>
              <a:spcPct val="35000"/>
            </a:spcAft>
          </a:pPr>
          <a:r>
            <a:rPr lang="en-US" sz="1900" kern="1200" dirty="0"/>
            <a:t>FEED</a:t>
          </a:r>
        </a:p>
      </dsp:txBody>
      <dsp:txXfrm>
        <a:off x="3169193" y="2888201"/>
        <a:ext cx="1758043" cy="1504218"/>
      </dsp:txXfrm>
    </dsp:sp>
    <dsp:sp modelId="{54743556-75E5-492B-A8D2-82008E3176C8}">
      <dsp:nvSpPr>
        <dsp:cNvPr id="0" name=""/>
        <dsp:cNvSpPr/>
      </dsp:nvSpPr>
      <dsp:spPr>
        <a:xfrm>
          <a:off x="205444" y="148507"/>
          <a:ext cx="2314548" cy="1157274"/>
        </a:xfrm>
        <a:prstGeom prst="roundRect">
          <a:avLst>
            <a:gd name="adj" fmla="val 10000"/>
          </a:avLst>
        </a:prstGeom>
        <a:solidFill>
          <a:schemeClr val="accent3"/>
        </a:solidFill>
        <a:ln w="53975" cap="flat" cmpd="dbl"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a:t>Plasma metabolites</a:t>
          </a:r>
        </a:p>
      </dsp:txBody>
      <dsp:txXfrm>
        <a:off x="239339" y="182402"/>
        <a:ext cx="2246758" cy="1089484"/>
      </dsp:txXfrm>
    </dsp:sp>
    <dsp:sp modelId="{BD879E79-A0FC-45EC-BBC7-307FBCD4C36D}">
      <dsp:nvSpPr>
        <dsp:cNvPr id="0" name=""/>
        <dsp:cNvSpPr/>
      </dsp:nvSpPr>
      <dsp:spPr>
        <a:xfrm>
          <a:off x="436899" y="1305781"/>
          <a:ext cx="217947" cy="1056036"/>
        </a:xfrm>
        <a:custGeom>
          <a:avLst/>
          <a:gdLst/>
          <a:ahLst/>
          <a:cxnLst/>
          <a:rect l="0" t="0" r="0" b="0"/>
          <a:pathLst>
            <a:path>
              <a:moveTo>
                <a:pt x="0" y="0"/>
              </a:moveTo>
              <a:lnTo>
                <a:pt x="0" y="1056036"/>
              </a:lnTo>
              <a:lnTo>
                <a:pt x="217947" y="105603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ECC57-4AF1-4EA2-82B8-3AF2BF3B3FF6}">
      <dsp:nvSpPr>
        <dsp:cNvPr id="0" name=""/>
        <dsp:cNvSpPr/>
      </dsp:nvSpPr>
      <dsp:spPr>
        <a:xfrm>
          <a:off x="654846" y="1650163"/>
          <a:ext cx="1851639" cy="1423308"/>
        </a:xfrm>
        <a:prstGeom prst="roundRect">
          <a:avLst>
            <a:gd name="adj" fmla="val 10000"/>
          </a:avLst>
        </a:prstGeom>
        <a:solidFill>
          <a:schemeClr val="accent5">
            <a:tint val="55000"/>
            <a:satMod val="130000"/>
          </a:schemeClr>
        </a:solidFill>
        <a:ln w="100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Blood serum</a:t>
          </a:r>
        </a:p>
      </dsp:txBody>
      <dsp:txXfrm>
        <a:off x="696533" y="1691850"/>
        <a:ext cx="1768265" cy="1339934"/>
      </dsp:txXfrm>
    </dsp:sp>
    <dsp:sp modelId="{0C429B76-21E4-42C6-931B-CA080AD10F2D}">
      <dsp:nvSpPr>
        <dsp:cNvPr id="0" name=""/>
        <dsp:cNvSpPr/>
      </dsp:nvSpPr>
      <dsp:spPr>
        <a:xfrm>
          <a:off x="352507" y="1305781"/>
          <a:ext cx="91440" cy="2501842"/>
        </a:xfrm>
        <a:custGeom>
          <a:avLst/>
          <a:gdLst/>
          <a:ahLst/>
          <a:cxnLst/>
          <a:rect l="0" t="0" r="0" b="0"/>
          <a:pathLst>
            <a:path>
              <a:moveTo>
                <a:pt x="84391" y="0"/>
              </a:moveTo>
              <a:lnTo>
                <a:pt x="45720" y="2501842"/>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0F35E-5FD1-4343-848C-D044F81486B7}">
      <dsp:nvSpPr>
        <dsp:cNvPr id="0" name=""/>
        <dsp:cNvSpPr/>
      </dsp:nvSpPr>
      <dsp:spPr>
        <a:xfrm>
          <a:off x="398227" y="3228986"/>
          <a:ext cx="1851639" cy="1157274"/>
        </a:xfrm>
        <a:prstGeom prst="roundRect">
          <a:avLst>
            <a:gd name="adj" fmla="val 10000"/>
          </a:avLst>
        </a:prstGeom>
        <a:gradFill rotWithShape="1">
          <a:gsLst>
            <a:gs pos="0">
              <a:schemeClr val="accent2"/>
            </a:gs>
            <a:gs pos="90000">
              <a:schemeClr val="accent2">
                <a:shade val="100000"/>
                <a:satMod val="105000"/>
              </a:schemeClr>
            </a:gs>
            <a:gs pos="100000">
              <a:schemeClr val="accent2">
                <a:shade val="80000"/>
                <a:satMod val="120000"/>
              </a:schemeClr>
            </a:gs>
          </a:gsLst>
          <a:path path="circle">
            <a:fillToRect l="100000" t="100000" r="100000" b="100000"/>
          </a:path>
        </a:gradFill>
        <a:ln w="10000" cap="flat" cmpd="sng" algn="ctr">
          <a:solidFill>
            <a:schemeClr val="accent2"/>
          </a:solidFill>
          <a:prstDash val="solid"/>
        </a:ln>
        <a:effectLst>
          <a:outerShdw blurRad="38100" dist="25400" dir="5400000" rotWithShape="0">
            <a:srgbClr val="000000">
              <a:alpha val="4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Cholesterol</a:t>
          </a:r>
        </a:p>
        <a:p>
          <a:pPr lvl="0" algn="ctr" defTabSz="844550">
            <a:lnSpc>
              <a:spcPct val="90000"/>
            </a:lnSpc>
            <a:spcBef>
              <a:spcPct val="0"/>
            </a:spcBef>
            <a:spcAft>
              <a:spcPct val="35000"/>
            </a:spcAft>
          </a:pPr>
          <a:r>
            <a:rPr lang="en-US" sz="1900" kern="1200" dirty="0"/>
            <a:t>TP, TG</a:t>
          </a:r>
        </a:p>
        <a:p>
          <a:pPr lvl="0" algn="ctr" defTabSz="844550">
            <a:lnSpc>
              <a:spcPct val="90000"/>
            </a:lnSpc>
            <a:spcBef>
              <a:spcPct val="0"/>
            </a:spcBef>
            <a:spcAft>
              <a:spcPct val="35000"/>
            </a:spcAft>
          </a:pPr>
          <a:r>
            <a:rPr lang="en-US" sz="1900" kern="1200" dirty="0"/>
            <a:t>(BS 2000)</a:t>
          </a:r>
        </a:p>
      </dsp:txBody>
      <dsp:txXfrm>
        <a:off x="432122" y="3262881"/>
        <a:ext cx="1783849" cy="1089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014D2-4AA1-49E1-9A8C-296FE4EA2E1B}">
      <dsp:nvSpPr>
        <dsp:cNvPr id="0" name=""/>
        <dsp:cNvSpPr/>
      </dsp:nvSpPr>
      <dsp:spPr>
        <a:xfrm>
          <a:off x="0" y="0"/>
          <a:ext cx="4800949" cy="1415221"/>
        </a:xfrm>
        <a:prstGeom prst="rect">
          <a:avLst/>
        </a:prstGeom>
        <a:solidFill>
          <a:schemeClr val="accent3"/>
        </a:solidFill>
        <a:ln w="53975" cap="flat" cmpd="dbl"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a:t>Whole body proximate analysis</a:t>
          </a:r>
        </a:p>
      </dsp:txBody>
      <dsp:txXfrm>
        <a:off x="0" y="0"/>
        <a:ext cx="4800949" cy="1415221"/>
      </dsp:txXfrm>
    </dsp:sp>
    <dsp:sp modelId="{36A15F76-E11B-412E-AA70-F70F3B86A8A9}">
      <dsp:nvSpPr>
        <dsp:cNvPr id="0" name=""/>
        <dsp:cNvSpPr/>
      </dsp:nvSpPr>
      <dsp:spPr>
        <a:xfrm>
          <a:off x="2344" y="1415221"/>
          <a:ext cx="1598753" cy="2971964"/>
        </a:xfrm>
        <a:prstGeom prst="rect">
          <a:avLst/>
        </a:prstGeom>
        <a:solidFill>
          <a:schemeClr val="accent4"/>
        </a:solidFill>
        <a:ln w="1905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15 fish</a:t>
          </a:r>
        </a:p>
        <a:p>
          <a:pPr lvl="0" algn="ctr" defTabSz="1289050">
            <a:lnSpc>
              <a:spcPct val="90000"/>
            </a:lnSpc>
            <a:spcBef>
              <a:spcPct val="0"/>
            </a:spcBef>
            <a:spcAft>
              <a:spcPct val="35000"/>
            </a:spcAft>
          </a:pPr>
          <a:r>
            <a:rPr lang="en-US" sz="2900" kern="1200" dirty="0"/>
            <a:t> - initial</a:t>
          </a:r>
        </a:p>
      </dsp:txBody>
      <dsp:txXfrm>
        <a:off x="2344" y="1415221"/>
        <a:ext cx="1598753" cy="2971964"/>
      </dsp:txXfrm>
    </dsp:sp>
    <dsp:sp modelId="{4B3D7CCB-8C24-469D-B8AF-68B3A56C7DDC}">
      <dsp:nvSpPr>
        <dsp:cNvPr id="0" name=""/>
        <dsp:cNvSpPr/>
      </dsp:nvSpPr>
      <dsp:spPr>
        <a:xfrm>
          <a:off x="1601097" y="1415221"/>
          <a:ext cx="1598753" cy="2971964"/>
        </a:xfrm>
        <a:prstGeom prst="rect">
          <a:avLst/>
        </a:prstGeom>
        <a:solidFill>
          <a:schemeClr val="accent2"/>
        </a:solidFill>
        <a:ln w="53975" cap="flat" cmpd="dbl"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15fish /group </a:t>
          </a:r>
        </a:p>
      </dsp:txBody>
      <dsp:txXfrm>
        <a:off x="1601097" y="1415221"/>
        <a:ext cx="1598753" cy="2971964"/>
      </dsp:txXfrm>
    </dsp:sp>
    <dsp:sp modelId="{00BF1781-D829-48F8-8E13-89C32FD15634}">
      <dsp:nvSpPr>
        <dsp:cNvPr id="0" name=""/>
        <dsp:cNvSpPr/>
      </dsp:nvSpPr>
      <dsp:spPr>
        <a:xfrm>
          <a:off x="3199851" y="1415221"/>
          <a:ext cx="1598753" cy="2971964"/>
        </a:xfrm>
        <a:prstGeom prst="rect">
          <a:avLst/>
        </a:prstGeom>
        <a:solidFill>
          <a:schemeClr val="accent6"/>
        </a:solidFill>
        <a:ln w="53975" cap="flat" cmpd="dbl"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Moisture</a:t>
          </a:r>
        </a:p>
        <a:p>
          <a:pPr lvl="0" algn="ctr" defTabSz="1289050">
            <a:lnSpc>
              <a:spcPct val="90000"/>
            </a:lnSpc>
            <a:spcBef>
              <a:spcPct val="0"/>
            </a:spcBef>
            <a:spcAft>
              <a:spcPct val="35000"/>
            </a:spcAft>
          </a:pPr>
          <a:r>
            <a:rPr lang="en-US" sz="2900" kern="1200" dirty="0"/>
            <a:t>Lipid</a:t>
          </a:r>
        </a:p>
        <a:p>
          <a:pPr lvl="0" algn="ctr" defTabSz="1289050">
            <a:lnSpc>
              <a:spcPct val="90000"/>
            </a:lnSpc>
            <a:spcBef>
              <a:spcPct val="0"/>
            </a:spcBef>
            <a:spcAft>
              <a:spcPct val="35000"/>
            </a:spcAft>
          </a:pPr>
          <a:r>
            <a:rPr lang="en-US" sz="2900" kern="1200" dirty="0"/>
            <a:t>Ash</a:t>
          </a:r>
        </a:p>
        <a:p>
          <a:pPr lvl="0" algn="ctr" defTabSz="1289050">
            <a:lnSpc>
              <a:spcPct val="90000"/>
            </a:lnSpc>
            <a:spcBef>
              <a:spcPct val="0"/>
            </a:spcBef>
            <a:spcAft>
              <a:spcPct val="35000"/>
            </a:spcAft>
          </a:pPr>
          <a:r>
            <a:rPr lang="en-US" sz="2900" kern="1200" dirty="0"/>
            <a:t>protein</a:t>
          </a:r>
        </a:p>
      </dsp:txBody>
      <dsp:txXfrm>
        <a:off x="3199851" y="1415221"/>
        <a:ext cx="1598753" cy="2971964"/>
      </dsp:txXfrm>
    </dsp:sp>
    <dsp:sp modelId="{D6E59F78-C695-45F2-A9D9-488D44B68CA8}">
      <dsp:nvSpPr>
        <dsp:cNvPr id="0" name=""/>
        <dsp:cNvSpPr/>
      </dsp:nvSpPr>
      <dsp:spPr>
        <a:xfrm>
          <a:off x="0" y="4387185"/>
          <a:ext cx="4800949" cy="33021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3BDC0-E889-4F91-9D20-8325E19C7145}">
      <dsp:nvSpPr>
        <dsp:cNvPr id="0" name=""/>
        <dsp:cNvSpPr/>
      </dsp:nvSpPr>
      <dsp:spPr>
        <a:xfrm>
          <a:off x="3115990" y="2144521"/>
          <a:ext cx="2178252" cy="194486"/>
        </a:xfrm>
        <a:custGeom>
          <a:avLst/>
          <a:gdLst/>
          <a:ahLst/>
          <a:cxnLst/>
          <a:rect l="0" t="0" r="0" b="0"/>
          <a:pathLst>
            <a:path>
              <a:moveTo>
                <a:pt x="0" y="194486"/>
              </a:moveTo>
              <a:lnTo>
                <a:pt x="2178252" y="194486"/>
              </a:lnTo>
              <a:lnTo>
                <a:pt x="2178252"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FA034E-B04D-4F53-8042-14645346395D}">
      <dsp:nvSpPr>
        <dsp:cNvPr id="0" name=""/>
        <dsp:cNvSpPr/>
      </dsp:nvSpPr>
      <dsp:spPr>
        <a:xfrm>
          <a:off x="3115990" y="2339008"/>
          <a:ext cx="4356505" cy="669034"/>
        </a:xfrm>
        <a:custGeom>
          <a:avLst/>
          <a:gdLst/>
          <a:ahLst/>
          <a:cxnLst/>
          <a:rect l="0" t="0" r="0" b="0"/>
          <a:pathLst>
            <a:path>
              <a:moveTo>
                <a:pt x="0" y="0"/>
              </a:moveTo>
              <a:lnTo>
                <a:pt x="4045326" y="0"/>
              </a:lnTo>
              <a:lnTo>
                <a:pt x="4045326" y="669034"/>
              </a:lnTo>
              <a:lnTo>
                <a:pt x="4356505" y="66903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ED8A4-30BF-40A1-AFF6-907C2A196515}">
      <dsp:nvSpPr>
        <dsp:cNvPr id="0" name=""/>
        <dsp:cNvSpPr/>
      </dsp:nvSpPr>
      <dsp:spPr>
        <a:xfrm>
          <a:off x="3115990" y="1669973"/>
          <a:ext cx="4356505" cy="669034"/>
        </a:xfrm>
        <a:custGeom>
          <a:avLst/>
          <a:gdLst/>
          <a:ahLst/>
          <a:cxnLst/>
          <a:rect l="0" t="0" r="0" b="0"/>
          <a:pathLst>
            <a:path>
              <a:moveTo>
                <a:pt x="0" y="669034"/>
              </a:moveTo>
              <a:lnTo>
                <a:pt x="4045326" y="669034"/>
              </a:lnTo>
              <a:lnTo>
                <a:pt x="4045326" y="0"/>
              </a:lnTo>
              <a:lnTo>
                <a:pt x="4356505" y="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FDE4A-E899-4271-92AA-4DB3291C16CD}">
      <dsp:nvSpPr>
        <dsp:cNvPr id="0" name=""/>
        <dsp:cNvSpPr/>
      </dsp:nvSpPr>
      <dsp:spPr>
        <a:xfrm>
          <a:off x="4200" y="1864460"/>
          <a:ext cx="3111789" cy="94909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i="1" kern="1200" dirty="0"/>
            <a:t>S. </a:t>
          </a:r>
          <a:r>
            <a:rPr lang="en-US" sz="3200" i="1" kern="1200" dirty="0" smtClean="0"/>
            <a:t>iniae </a:t>
          </a:r>
          <a:r>
            <a:rPr lang="en-US" sz="3200" kern="1200" dirty="0"/>
            <a:t>(ARS 98-60)</a:t>
          </a:r>
        </a:p>
      </dsp:txBody>
      <dsp:txXfrm>
        <a:off x="4200" y="1864460"/>
        <a:ext cx="3111789" cy="949095"/>
      </dsp:txXfrm>
    </dsp:sp>
    <dsp:sp modelId="{CD40729F-2BBD-4020-980C-BCA989AF38C7}">
      <dsp:nvSpPr>
        <dsp:cNvPr id="0" name=""/>
        <dsp:cNvSpPr/>
      </dsp:nvSpPr>
      <dsp:spPr>
        <a:xfrm>
          <a:off x="7472496" y="1195425"/>
          <a:ext cx="3111789" cy="94909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IP / </a:t>
          </a:r>
          <a:r>
            <a:rPr lang="en-US" sz="3200" kern="1200" dirty="0" smtClean="0"/>
            <a:t>30  fish/group</a:t>
          </a:r>
          <a:endParaRPr lang="en-US" sz="3200" kern="1200" dirty="0"/>
        </a:p>
      </dsp:txBody>
      <dsp:txXfrm>
        <a:off x="7472496" y="1195425"/>
        <a:ext cx="3111789" cy="949095"/>
      </dsp:txXfrm>
    </dsp:sp>
    <dsp:sp modelId="{834A61CD-D31E-41D0-BCA3-544560EF13E4}">
      <dsp:nvSpPr>
        <dsp:cNvPr id="0" name=""/>
        <dsp:cNvSpPr/>
      </dsp:nvSpPr>
      <dsp:spPr>
        <a:xfrm>
          <a:off x="7472496" y="2533495"/>
          <a:ext cx="3111789" cy="949095"/>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16 days monitoring</a:t>
          </a:r>
        </a:p>
      </dsp:txBody>
      <dsp:txXfrm>
        <a:off x="7472496" y="2533495"/>
        <a:ext cx="3111789" cy="949095"/>
      </dsp:txXfrm>
    </dsp:sp>
    <dsp:sp modelId="{527BB5D4-8E3E-4F46-B52A-0F24BF1ACBA3}">
      <dsp:nvSpPr>
        <dsp:cNvPr id="0" name=""/>
        <dsp:cNvSpPr/>
      </dsp:nvSpPr>
      <dsp:spPr>
        <a:xfrm>
          <a:off x="3738348" y="1195425"/>
          <a:ext cx="3111789" cy="949095"/>
        </a:xfrm>
        <a:prstGeom prst="rect">
          <a:avLst/>
        </a:prstGeom>
        <a:solidFill>
          <a:schemeClr val="accent3"/>
        </a:solidFill>
        <a:ln w="53975" cap="flat" cmpd="dbl"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0.1mL of 1x10</a:t>
          </a:r>
          <a:r>
            <a:rPr lang="en-US" sz="3200" kern="1200" baseline="30000" dirty="0"/>
            <a:t>6</a:t>
          </a:r>
          <a:r>
            <a:rPr lang="en-US" sz="3200" kern="1200" dirty="0"/>
            <a:t> CFU/mL</a:t>
          </a:r>
        </a:p>
      </dsp:txBody>
      <dsp:txXfrm>
        <a:off x="3738348" y="1195425"/>
        <a:ext cx="3111789" cy="94909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86B6A-6BBD-4A21-AA63-F641769DE164}" type="datetimeFigureOut">
              <a:rPr lang="zh-CN" altLang="en-US" smtClean="0"/>
              <a:t>2016/4/27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E02D5-4296-4FCB-AA54-E1F90079EAF3}" type="slidenum">
              <a:rPr lang="zh-CN" altLang="en-US" smtClean="0"/>
              <a:t>‹#›</a:t>
            </a:fld>
            <a:endParaRPr lang="zh-CN" altLang="en-US"/>
          </a:p>
        </p:txBody>
      </p:sp>
    </p:spTree>
    <p:extLst>
      <p:ext uri="{BB962C8B-B14F-4D97-AF65-F5344CB8AC3E}">
        <p14:creationId xmlns:p14="http://schemas.microsoft.com/office/powerpoint/2010/main" val="311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This sector alone is reported to consume approximately 88.5% (835,000 tons) of the total fish oil produced in 2006 and this is expected to increase as the industry grows. the higher demand for fish oil has endangered some fish species (herring, sardine, anchovy, </a:t>
            </a:r>
            <a:r>
              <a:rPr lang="en-US" altLang="zh-CN" sz="1200" kern="1200" dirty="0" err="1" smtClean="0">
                <a:solidFill>
                  <a:schemeClr val="tx1"/>
                </a:solidFill>
                <a:effectLst/>
                <a:latin typeface="+mn-lt"/>
                <a:ea typeface="+mn-ea"/>
                <a:cs typeface="+mn-cs"/>
              </a:rPr>
              <a:t>capelina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etc</a:t>
            </a:r>
            <a:r>
              <a:rPr lang="en-US" altLang="zh-CN" sz="1200" kern="1200" dirty="0" smtClean="0">
                <a:solidFill>
                  <a:schemeClr val="tx1"/>
                </a:solidFill>
                <a:effectLst/>
                <a:latin typeface="+mn-lt"/>
                <a:ea typeface="+mn-ea"/>
                <a:cs typeface="+mn-cs"/>
              </a:rPr>
              <a:t>) which are considered to have low economic value/high ecology value and less for human consumption used in the production of the oil as they have been overexploited</a:t>
            </a:r>
            <a:endParaRPr lang="zh-CN" altLang="en-US" dirty="0"/>
          </a:p>
        </p:txBody>
      </p:sp>
      <p:sp>
        <p:nvSpPr>
          <p:cNvPr id="4" name="灯片编号占位符 3"/>
          <p:cNvSpPr>
            <a:spLocks noGrp="1"/>
          </p:cNvSpPr>
          <p:nvPr>
            <p:ph type="sldNum" sz="quarter" idx="10"/>
          </p:nvPr>
        </p:nvSpPr>
        <p:spPr/>
        <p:txBody>
          <a:bodyPr/>
          <a:lstStyle/>
          <a:p>
            <a:fld id="{33DE02D5-4296-4FCB-AA54-E1F90079EAF3}" type="slidenum">
              <a:rPr lang="zh-CN" altLang="en-US" smtClean="0"/>
              <a:t>3</a:t>
            </a:fld>
            <a:endParaRPr lang="zh-CN" altLang="en-US"/>
          </a:p>
        </p:txBody>
      </p:sp>
    </p:spTree>
    <p:extLst>
      <p:ext uri="{BB962C8B-B14F-4D97-AF65-F5344CB8AC3E}">
        <p14:creationId xmlns:p14="http://schemas.microsoft.com/office/powerpoint/2010/main" val="198111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Medium chain</a:t>
            </a:r>
            <a:r>
              <a:rPr lang="en-US" altLang="zh-CN" baseline="0" dirty="0" smtClean="0"/>
              <a:t> fatty acid</a:t>
            </a:r>
            <a:endParaRPr lang="zh-CN" altLang="en-US" dirty="0"/>
          </a:p>
        </p:txBody>
      </p:sp>
      <p:sp>
        <p:nvSpPr>
          <p:cNvPr id="4" name="灯片编号占位符 3"/>
          <p:cNvSpPr>
            <a:spLocks noGrp="1"/>
          </p:cNvSpPr>
          <p:nvPr>
            <p:ph type="sldNum" sz="quarter" idx="10"/>
          </p:nvPr>
        </p:nvSpPr>
        <p:spPr/>
        <p:txBody>
          <a:bodyPr/>
          <a:lstStyle/>
          <a:p>
            <a:fld id="{33DE02D5-4296-4FCB-AA54-E1F90079EAF3}" type="slidenum">
              <a:rPr lang="zh-CN" altLang="en-US" smtClean="0"/>
              <a:t>4</a:t>
            </a:fld>
            <a:endParaRPr lang="zh-CN" altLang="en-US"/>
          </a:p>
        </p:txBody>
      </p:sp>
    </p:spTree>
    <p:extLst>
      <p:ext uri="{BB962C8B-B14F-4D97-AF65-F5344CB8AC3E}">
        <p14:creationId xmlns:p14="http://schemas.microsoft.com/office/powerpoint/2010/main" val="121466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Lipid combination</a:t>
            </a:r>
            <a:endParaRPr lang="zh-CN" altLang="en-US" dirty="0"/>
          </a:p>
        </p:txBody>
      </p:sp>
      <p:sp>
        <p:nvSpPr>
          <p:cNvPr id="4" name="灯片编号占位符 3"/>
          <p:cNvSpPr>
            <a:spLocks noGrp="1"/>
          </p:cNvSpPr>
          <p:nvPr>
            <p:ph type="sldNum" sz="quarter" idx="10"/>
          </p:nvPr>
        </p:nvSpPr>
        <p:spPr/>
        <p:txBody>
          <a:bodyPr/>
          <a:lstStyle/>
          <a:p>
            <a:fld id="{33DE02D5-4296-4FCB-AA54-E1F90079EAF3}" type="slidenum">
              <a:rPr lang="zh-CN" altLang="en-US" smtClean="0"/>
              <a:t>7</a:t>
            </a:fld>
            <a:endParaRPr lang="zh-CN" altLang="en-US"/>
          </a:p>
        </p:txBody>
      </p:sp>
    </p:spTree>
    <p:extLst>
      <p:ext uri="{BB962C8B-B14F-4D97-AF65-F5344CB8AC3E}">
        <p14:creationId xmlns:p14="http://schemas.microsoft.com/office/powerpoint/2010/main" val="379118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1inoleic acid </a:t>
            </a:r>
            <a:r>
              <a:rPr lang="en-US" altLang="zh-CN" dirty="0" smtClean="0">
                <a:effectLst/>
              </a:rPr>
              <a:t>C18</a:t>
            </a:r>
            <a:r>
              <a:rPr lang="zh-CN" altLang="en-US" dirty="0" smtClean="0">
                <a:effectLst/>
              </a:rPr>
              <a:t>：</a:t>
            </a:r>
            <a:r>
              <a:rPr lang="en-US" altLang="zh-CN" dirty="0" smtClean="0">
                <a:effectLst/>
              </a:rPr>
              <a:t>3</a:t>
            </a:r>
            <a:r>
              <a:rPr lang="zh-CN" altLang="en-US" dirty="0" smtClean="0">
                <a:effectLst/>
              </a:rPr>
              <a:t>，</a:t>
            </a:r>
            <a:r>
              <a:rPr lang="en-US" altLang="zh-CN" dirty="0" smtClean="0">
                <a:effectLst/>
              </a:rPr>
              <a:t>n-3,lauric acid c12:0</a:t>
            </a:r>
          </a:p>
        </p:txBody>
      </p:sp>
      <p:sp>
        <p:nvSpPr>
          <p:cNvPr id="4" name="灯片编号占位符 3"/>
          <p:cNvSpPr>
            <a:spLocks noGrp="1"/>
          </p:cNvSpPr>
          <p:nvPr>
            <p:ph type="sldNum" sz="quarter" idx="10"/>
          </p:nvPr>
        </p:nvSpPr>
        <p:spPr/>
        <p:txBody>
          <a:bodyPr/>
          <a:lstStyle/>
          <a:p>
            <a:fld id="{33DE02D5-4296-4FCB-AA54-E1F90079EAF3}" type="slidenum">
              <a:rPr lang="zh-CN" altLang="en-US" smtClean="0"/>
              <a:t>14</a:t>
            </a:fld>
            <a:endParaRPr lang="zh-CN" altLang="en-US"/>
          </a:p>
        </p:txBody>
      </p:sp>
    </p:spTree>
    <p:extLst>
      <p:ext uri="{BB962C8B-B14F-4D97-AF65-F5344CB8AC3E}">
        <p14:creationId xmlns:p14="http://schemas.microsoft.com/office/powerpoint/2010/main" val="42810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Lauric</a:t>
            </a:r>
            <a:r>
              <a:rPr lang="en-US" altLang="zh-CN" dirty="0" smtClean="0"/>
              <a:t> acid</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33DE02D5-4296-4FCB-AA54-E1F90079EAF3}" type="slidenum">
              <a:rPr lang="zh-CN" altLang="en-US" smtClean="0"/>
              <a:t>20</a:t>
            </a:fld>
            <a:endParaRPr lang="zh-CN" altLang="en-US"/>
          </a:p>
        </p:txBody>
      </p:sp>
    </p:spTree>
    <p:extLst>
      <p:ext uri="{BB962C8B-B14F-4D97-AF65-F5344CB8AC3E}">
        <p14:creationId xmlns:p14="http://schemas.microsoft.com/office/powerpoint/2010/main" val="95298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High density lipoprotein cholesterol (</a:t>
            </a:r>
            <a:r>
              <a:rPr lang="en-US" altLang="zh-CN" sz="1200" kern="1200" dirty="0" err="1" smtClean="0">
                <a:solidFill>
                  <a:schemeClr val="tx1"/>
                </a:solidFill>
                <a:effectLst/>
                <a:latin typeface="+mn-lt"/>
                <a:ea typeface="+mn-ea"/>
                <a:cs typeface="+mn-cs"/>
              </a:rPr>
              <a:t>mmol</a:t>
            </a:r>
            <a:r>
              <a:rPr lang="en-US" altLang="zh-CN" sz="1200" kern="1200" dirty="0" smtClean="0">
                <a:solidFill>
                  <a:schemeClr val="tx1"/>
                </a:solidFill>
                <a:effectLst/>
                <a:latin typeface="+mn-lt"/>
                <a:ea typeface="+mn-ea"/>
                <a:cs typeface="+mn-cs"/>
              </a:rPr>
              <a:t>/L) Low density lipoprotein cholesterol (</a:t>
            </a:r>
            <a:r>
              <a:rPr lang="en-US" altLang="zh-CN" sz="1200" kern="1200" dirty="0" err="1" smtClean="0">
                <a:solidFill>
                  <a:schemeClr val="tx1"/>
                </a:solidFill>
                <a:effectLst/>
                <a:latin typeface="+mn-lt"/>
                <a:ea typeface="+mn-ea"/>
                <a:cs typeface="+mn-cs"/>
              </a:rPr>
              <a:t>mmol</a:t>
            </a:r>
            <a:r>
              <a:rPr lang="en-US" altLang="zh-CN" sz="1200" kern="1200" dirty="0" smtClean="0">
                <a:solidFill>
                  <a:schemeClr val="tx1"/>
                </a:solidFill>
                <a:effectLst/>
                <a:latin typeface="+mn-lt"/>
                <a:ea typeface="+mn-ea"/>
                <a:cs typeface="+mn-cs"/>
              </a:rPr>
              <a:t>/L) TC: Total cholesterol</a:t>
            </a:r>
            <a:endParaRPr lang="zh-CN" altLang="en-US" dirty="0"/>
          </a:p>
        </p:txBody>
      </p:sp>
      <p:sp>
        <p:nvSpPr>
          <p:cNvPr id="4" name="灯片编号占位符 3"/>
          <p:cNvSpPr>
            <a:spLocks noGrp="1"/>
          </p:cNvSpPr>
          <p:nvPr>
            <p:ph type="sldNum" sz="quarter" idx="10"/>
          </p:nvPr>
        </p:nvSpPr>
        <p:spPr/>
        <p:txBody>
          <a:bodyPr/>
          <a:lstStyle/>
          <a:p>
            <a:fld id="{33DE02D5-4296-4FCB-AA54-E1F90079EAF3}" type="slidenum">
              <a:rPr lang="zh-CN" altLang="en-US" smtClean="0"/>
              <a:t>21</a:t>
            </a:fld>
            <a:endParaRPr lang="zh-CN" altLang="en-US"/>
          </a:p>
        </p:txBody>
      </p:sp>
    </p:spTree>
    <p:extLst>
      <p:ext uri="{BB962C8B-B14F-4D97-AF65-F5344CB8AC3E}">
        <p14:creationId xmlns:p14="http://schemas.microsoft.com/office/powerpoint/2010/main" val="129906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21BFCE8-8DA5-4620-B3CC-88D21598EF3E}" type="datetimeFigureOut">
              <a:rPr lang="en-US" smtClean="0"/>
              <a:t>4/27/2016</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1F59BAD-1A57-457D-83FB-3FE40A0A062D}" type="slidenum">
              <a:rPr lang="en-US" smtClean="0"/>
              <a:t>‹#›</a:t>
            </a:fld>
            <a:endParaRPr lang="en-US"/>
          </a:p>
        </p:txBody>
      </p:sp>
      <p:cxnSp>
        <p:nvCxnSpPr>
          <p:cNvPr id="8" name="Straight Connector 7"/>
          <p:cNvCxnSpPr/>
          <p:nvPr/>
        </p:nvCxnSpPr>
        <p:spPr>
          <a:xfrm>
            <a:off x="1978661"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01027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BFCE8-8DA5-4620-B3CC-88D21598EF3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151189005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BFCE8-8DA5-4620-B3CC-88D21598EF3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171534471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BFCE8-8DA5-4620-B3CC-88D21598EF3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256363188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1BFCE8-8DA5-4620-B3CC-88D21598EF3E}" type="datetimeFigureOut">
              <a:rPr lang="en-US" smtClean="0"/>
              <a:t>4/27/2016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59BAD-1A57-457D-83FB-3FE40A0A062D}" type="slidenum">
              <a:rPr lang="en-US" smtClean="0"/>
              <a:t>‹#›</a:t>
            </a:fld>
            <a:endParaRPr lang="en-US"/>
          </a:p>
        </p:txBody>
      </p:sp>
      <p:cxnSp>
        <p:nvCxnSpPr>
          <p:cNvPr id="7" name="Straight Connector 6"/>
          <p:cNvCxnSpPr/>
          <p:nvPr/>
        </p:nvCxnSpPr>
        <p:spPr>
          <a:xfrm>
            <a:off x="1981201"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1926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1BFCE8-8DA5-4620-B3CC-88D21598EF3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202846141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1BFCE8-8DA5-4620-B3CC-88D21598EF3E}" type="datetimeFigureOut">
              <a:rPr lang="en-US" smtClean="0"/>
              <a:t>4/27/2016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206477290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1BFCE8-8DA5-4620-B3CC-88D21598EF3E}" type="datetimeFigureOut">
              <a:rPr lang="en-US" smtClean="0"/>
              <a:t>4/27/2016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174614549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BFCE8-8DA5-4620-B3CC-88D21598EF3E}" type="datetimeFigureOut">
              <a:rPr lang="en-US" smtClean="0"/>
              <a:t>4/27/2016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395286020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1BFCE8-8DA5-4620-B3CC-88D21598EF3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420082148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1BFCE8-8DA5-4620-B3CC-88D21598EF3E}" type="datetimeFigureOut">
              <a:rPr lang="en-US" smtClean="0"/>
              <a:t>4/27/2016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59BAD-1A57-457D-83FB-3FE40A0A062D}" type="slidenum">
              <a:rPr lang="en-US" smtClean="0"/>
              <a:t>‹#›</a:t>
            </a:fld>
            <a:endParaRPr lang="en-US"/>
          </a:p>
        </p:txBody>
      </p:sp>
    </p:spTree>
    <p:extLst>
      <p:ext uri="{BB962C8B-B14F-4D97-AF65-F5344CB8AC3E}">
        <p14:creationId xmlns:p14="http://schemas.microsoft.com/office/powerpoint/2010/main" val="244921808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80">
          <a:fgClr>
            <a:srgbClr val="FF0000"/>
          </a:fgClr>
          <a:bgClr>
            <a:schemeClr val="bg1"/>
          </a:bgClr>
        </a:patt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200">
                <a:solidFill>
                  <a:schemeClr val="tx1"/>
                </a:solidFill>
              </a:defRPr>
            </a:lvl1pPr>
          </a:lstStyle>
          <a:p>
            <a:fld id="{C21BFCE8-8DA5-4620-B3CC-88D21598EF3E}" type="datetimeFigureOut">
              <a:rPr lang="en-US" smtClean="0"/>
              <a:t>4/27/2016</a:t>
            </a:fld>
            <a:endParaRPr lang="en-US"/>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200">
                <a:solidFill>
                  <a:schemeClr val="tx1"/>
                </a:solidFill>
              </a:defRPr>
            </a:lvl1pPr>
          </a:lstStyle>
          <a:p>
            <a:fld id="{61F59BAD-1A57-457D-83FB-3FE40A0A062D}" type="slidenum">
              <a:rPr lang="en-US" smtClean="0"/>
              <a:t>‹#›</a:t>
            </a:fld>
            <a:endParaRPr lang="en-US"/>
          </a:p>
        </p:txBody>
      </p:sp>
    </p:spTree>
    <p:extLst>
      <p:ext uri="{BB962C8B-B14F-4D97-AF65-F5344CB8AC3E}">
        <p14:creationId xmlns:p14="http://schemas.microsoft.com/office/powerpoint/2010/main" val="243503549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182875" algn="l" defTabSz="914377"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189"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02"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15"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4.xml"/><Relationship Id="rId7" Type="http://schemas.openxmlformats.org/officeDocument/2006/relationships/image" Target="../media/image25.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rgbClr val="FF0000"/>
          </a:fgClr>
          <a:bgClr>
            <a:srgbClr val="FFFFFF"/>
          </a:bgClr>
        </a:patt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29" y="281455"/>
            <a:ext cx="2616200" cy="702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73329" y="406407"/>
            <a:ext cx="11207471" cy="3193835"/>
          </a:xfrm>
        </p:spPr>
        <p:txBody>
          <a:bodyPr>
            <a:normAutofit/>
          </a:bodyPr>
          <a:lstStyle/>
          <a:p>
            <a:r>
              <a:rPr lang="en-US" sz="4000" cap="none" dirty="0"/>
              <a:t>Performance evaluation of blended coconut oil and fish oil on </a:t>
            </a:r>
            <a:r>
              <a:rPr lang="en-US" sz="4000" cap="none" dirty="0" smtClean="0"/>
              <a:t>growth performance </a:t>
            </a:r>
            <a:r>
              <a:rPr lang="en-US" sz="4000" cap="none" dirty="0"/>
              <a:t>and </a:t>
            </a:r>
            <a:r>
              <a:rPr lang="en-US" sz="4000" cap="none" dirty="0" smtClean="0"/>
              <a:t>response </a:t>
            </a:r>
            <a:r>
              <a:rPr lang="en-US" sz="4000" cap="none" dirty="0"/>
              <a:t>to </a:t>
            </a:r>
            <a:r>
              <a:rPr lang="en-US" altLang="zh-CN" sz="4000" i="1" cap="none" dirty="0"/>
              <a:t>S</a:t>
            </a:r>
            <a:r>
              <a:rPr lang="en-US" sz="4000" i="1" cap="none" dirty="0" smtClean="0"/>
              <a:t>treptococcus </a:t>
            </a:r>
            <a:r>
              <a:rPr lang="en-US" sz="4000" i="1" cap="none" dirty="0"/>
              <a:t>iniae</a:t>
            </a:r>
            <a:r>
              <a:rPr lang="en-US" sz="4000" cap="none" dirty="0"/>
              <a:t> challenge on Nile Tilapia (</a:t>
            </a:r>
            <a:r>
              <a:rPr lang="en-US" sz="4000" i="1" cap="none" dirty="0"/>
              <a:t>Oreochromis niloticus</a:t>
            </a:r>
            <a:r>
              <a:rPr lang="en-US" sz="4000" cap="none" dirty="0"/>
              <a:t>)</a:t>
            </a:r>
          </a:p>
        </p:txBody>
      </p:sp>
      <p:sp>
        <p:nvSpPr>
          <p:cNvPr id="3" name="Subtitle 2"/>
          <p:cNvSpPr>
            <a:spLocks noGrp="1"/>
          </p:cNvSpPr>
          <p:nvPr>
            <p:ph type="subTitle" idx="1"/>
          </p:nvPr>
        </p:nvSpPr>
        <p:spPr>
          <a:xfrm>
            <a:off x="491319" y="4719324"/>
            <a:ext cx="11356126" cy="1506675"/>
          </a:xfrm>
        </p:spPr>
        <p:txBody>
          <a:bodyPr>
            <a:normAutofit fontScale="70000" lnSpcReduction="20000"/>
          </a:bodyPr>
          <a:lstStyle/>
          <a:p>
            <a:r>
              <a:rPr lang="en-US" sz="4200" b="1" dirty="0"/>
              <a:t>Andrews Apraku, </a:t>
            </a:r>
            <a:r>
              <a:rPr lang="en-US" sz="4200" b="1" dirty="0" err="1" smtClean="0"/>
              <a:t>Xiangjun</a:t>
            </a:r>
            <a:r>
              <a:rPr lang="en-US" sz="4200" b="1" dirty="0" smtClean="0"/>
              <a:t> </a:t>
            </a:r>
            <a:r>
              <a:rPr lang="en-US" sz="4200" b="1" dirty="0" err="1"/>
              <a:t>Leng</a:t>
            </a:r>
            <a:r>
              <a:rPr lang="en-US" sz="4200" b="1" dirty="0"/>
              <a:t>, Emmanuel J. </a:t>
            </a:r>
            <a:r>
              <a:rPr lang="en-US" sz="4200" b="1" dirty="0" err="1"/>
              <a:t>Rupia</a:t>
            </a:r>
            <a:r>
              <a:rPr lang="en-US" sz="4200" b="1" dirty="0"/>
              <a:t>, Christian L. </a:t>
            </a:r>
            <a:r>
              <a:rPr lang="en-US" sz="4200" b="1" dirty="0" err="1"/>
              <a:t>Ayisi</a:t>
            </a:r>
            <a:endParaRPr lang="en-US" sz="4200" b="1" dirty="0"/>
          </a:p>
          <a:p>
            <a:r>
              <a:rPr lang="en-US" sz="4200" b="1" dirty="0"/>
              <a:t>Shanghai Ocean University</a:t>
            </a:r>
          </a:p>
          <a:p>
            <a:r>
              <a:rPr lang="en-US" sz="4200" b="1" dirty="0" smtClean="0"/>
              <a:t>Speaker:  </a:t>
            </a:r>
            <a:r>
              <a:rPr lang="en-US" altLang="zh-CN" sz="4200" b="1" dirty="0"/>
              <a:t>Liping </a:t>
            </a:r>
            <a:r>
              <a:rPr lang="en-US" altLang="zh-CN" sz="4200" b="1" dirty="0" smtClean="0"/>
              <a:t>Liu</a:t>
            </a:r>
            <a:endParaRPr lang="en-US" sz="4200" b="1" dirty="0"/>
          </a:p>
        </p:txBody>
      </p:sp>
    </p:spTree>
    <p:extLst>
      <p:ext uri="{BB962C8B-B14F-4D97-AF65-F5344CB8AC3E}">
        <p14:creationId xmlns:p14="http://schemas.microsoft.com/office/powerpoint/2010/main" val="58687554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59" y="463827"/>
            <a:ext cx="9875520" cy="914400"/>
          </a:xfrm>
        </p:spPr>
        <p:txBody>
          <a:bodyPr>
            <a:normAutofit fontScale="90000"/>
          </a:bodyPr>
          <a:lstStyle/>
          <a:p>
            <a:r>
              <a:rPr lang="en-US" dirty="0"/>
              <a:t/>
            </a:r>
            <a:br>
              <a:rPr lang="en-US" dirty="0"/>
            </a:br>
            <a:r>
              <a:rPr lang="en-US" dirty="0"/>
              <a:t>Materials and methods</a:t>
            </a:r>
            <a:br>
              <a:rPr lang="en-US" dirty="0"/>
            </a:br>
            <a:r>
              <a:rPr lang="en-US" sz="3100" b="1" u="sng" dirty="0"/>
              <a:t>Sampling and analytical methods</a:t>
            </a:r>
            <a:r>
              <a:rPr lang="en-US" b="1" u="sng" dirty="0"/>
              <a:t/>
            </a:r>
            <a:br>
              <a:rPr lang="en-US" b="1" u="sng"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428765"/>
              </p:ext>
            </p:extLst>
          </p:nvPr>
        </p:nvGraphicFramePr>
        <p:xfrm>
          <a:off x="5923722" y="1510748"/>
          <a:ext cx="5314121" cy="449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524758480"/>
              </p:ext>
            </p:extLst>
          </p:nvPr>
        </p:nvGraphicFramePr>
        <p:xfrm>
          <a:off x="923990" y="1481300"/>
          <a:ext cx="4800949" cy="4717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9012488" y="6198704"/>
            <a:ext cx="1906291" cy="369332"/>
          </a:xfrm>
          <a:prstGeom prst="rect">
            <a:avLst/>
          </a:prstGeom>
        </p:spPr>
        <p:txBody>
          <a:bodyPr wrap="none">
            <a:spAutoFit/>
          </a:bodyPr>
          <a:lstStyle/>
          <a:p>
            <a:r>
              <a:rPr lang="en-US" dirty="0"/>
              <a:t>[</a:t>
            </a:r>
            <a:r>
              <a:rPr lang="en-US" dirty="0" err="1"/>
              <a:t>Folch</a:t>
            </a:r>
            <a:r>
              <a:rPr lang="en-US" dirty="0"/>
              <a:t> et al., 1957]</a:t>
            </a:r>
          </a:p>
        </p:txBody>
      </p:sp>
      <p:sp>
        <p:nvSpPr>
          <p:cNvPr id="9" name="Rectangle 8"/>
          <p:cNvSpPr/>
          <p:nvPr/>
        </p:nvSpPr>
        <p:spPr>
          <a:xfrm>
            <a:off x="1143000" y="6198704"/>
            <a:ext cx="1577355" cy="369332"/>
          </a:xfrm>
          <a:prstGeom prst="rect">
            <a:avLst/>
          </a:prstGeom>
        </p:spPr>
        <p:txBody>
          <a:bodyPr wrap="none">
            <a:spAutoFit/>
          </a:bodyPr>
          <a:lstStyle/>
          <a:p>
            <a:r>
              <a:rPr lang="en-US" dirty="0"/>
              <a:t>[AOAC, 1995]  </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12338" y="261731"/>
            <a:ext cx="1974344" cy="1318591"/>
          </a:xfrm>
          <a:prstGeom prst="rect">
            <a:avLst/>
          </a:prstGeom>
        </p:spPr>
      </p:pic>
      <p:pic>
        <p:nvPicPr>
          <p:cNvPr id="11"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9510" y="278296"/>
            <a:ext cx="1070574" cy="34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92464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44" y="609600"/>
            <a:ext cx="9875520" cy="927652"/>
          </a:xfrm>
        </p:spPr>
        <p:txBody>
          <a:bodyPr>
            <a:normAutofit fontScale="90000"/>
          </a:bodyPr>
          <a:lstStyle/>
          <a:p>
            <a:r>
              <a:rPr lang="en-US" dirty="0"/>
              <a:t/>
            </a:r>
            <a:br>
              <a:rPr lang="en-US" dirty="0"/>
            </a:br>
            <a:r>
              <a:rPr lang="en-US" dirty="0"/>
              <a:t>Materials and methods</a:t>
            </a:r>
            <a:br>
              <a:rPr lang="en-US" dirty="0"/>
            </a:br>
            <a:r>
              <a:rPr lang="en-US" sz="3100" b="1" u="sng" dirty="0"/>
              <a:t>Bacteria challenge</a:t>
            </a:r>
            <a:r>
              <a:rPr lang="en-US" b="1" u="sng" dirty="0"/>
              <a:t/>
            </a:r>
            <a:br>
              <a:rPr lang="en-US" b="1" u="sng"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6913055"/>
              </p:ext>
            </p:extLst>
          </p:nvPr>
        </p:nvGraphicFramePr>
        <p:xfrm>
          <a:off x="795130" y="1417983"/>
          <a:ext cx="10588487" cy="4678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635673" y="5726668"/>
            <a:ext cx="3552984" cy="461665"/>
          </a:xfrm>
          <a:prstGeom prst="rect">
            <a:avLst/>
          </a:prstGeom>
        </p:spPr>
        <p:txBody>
          <a:bodyPr wrap="square">
            <a:spAutoFit/>
          </a:bodyPr>
          <a:lstStyle/>
          <a:p>
            <a:r>
              <a:rPr lang="en-US" sz="2400" b="1" dirty="0"/>
              <a:t>[</a:t>
            </a:r>
            <a:r>
              <a:rPr lang="en-US" sz="2400" b="1" dirty="0" err="1"/>
              <a:t>Yildrim</a:t>
            </a:r>
            <a:r>
              <a:rPr lang="en-US" sz="2400" b="1" dirty="0"/>
              <a:t> et al., 2003]</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258" y="5446643"/>
            <a:ext cx="1825484" cy="1162014"/>
          </a:xfrm>
          <a:prstGeom prst="rect">
            <a:avLst/>
          </a:prstGeom>
        </p:spPr>
      </p:pic>
      <p:pic>
        <p:nvPicPr>
          <p:cNvPr id="10"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30678" y="258418"/>
            <a:ext cx="1718918" cy="35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5742" y="5446642"/>
            <a:ext cx="2364958" cy="1172817"/>
          </a:xfrm>
          <a:prstGeom prst="rect">
            <a:avLst/>
          </a:prstGeom>
        </p:spPr>
      </p:pic>
    </p:spTree>
    <p:extLst>
      <p:ext uri="{BB962C8B-B14F-4D97-AF65-F5344CB8AC3E}">
        <p14:creationId xmlns:p14="http://schemas.microsoft.com/office/powerpoint/2010/main" val="451578154"/>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649" y="437323"/>
            <a:ext cx="9875520" cy="755374"/>
          </a:xfrm>
        </p:spPr>
        <p:txBody>
          <a:bodyPr/>
          <a:lstStyle/>
          <a:p>
            <a:r>
              <a:rPr lang="en-GB" dirty="0"/>
              <a:t>Data  analysis and statistics</a:t>
            </a:r>
            <a:endParaRPr lang="en-US" dirty="0"/>
          </a:p>
        </p:txBody>
      </p:sp>
      <p:sp>
        <p:nvSpPr>
          <p:cNvPr id="3" name="Content Placeholder 2"/>
          <p:cNvSpPr>
            <a:spLocks noGrp="1"/>
          </p:cNvSpPr>
          <p:nvPr>
            <p:ph idx="1"/>
          </p:nvPr>
        </p:nvSpPr>
        <p:spPr>
          <a:xfrm>
            <a:off x="749409" y="1192697"/>
            <a:ext cx="10667999" cy="4899991"/>
          </a:xfrm>
        </p:spPr>
        <p:txBody>
          <a:bodyPr>
            <a:noAutofit/>
          </a:bodyPr>
          <a:lstStyle/>
          <a:p>
            <a:pPr lvl="0"/>
            <a:r>
              <a:rPr lang="en-GB" sz="2800" dirty="0"/>
              <a:t>SGR (%) = (ln final weight – ln initial weight / number of days *100 </a:t>
            </a:r>
            <a:endParaRPr lang="en-US" sz="2800" dirty="0"/>
          </a:p>
          <a:p>
            <a:pPr lvl="0"/>
            <a:r>
              <a:rPr lang="en-GB" sz="2800" dirty="0"/>
              <a:t>WG (%)   = (final body weight – initial body weight / initial body weight) * 100</a:t>
            </a:r>
            <a:endParaRPr lang="en-US" sz="2800" dirty="0"/>
          </a:p>
          <a:p>
            <a:pPr lvl="0"/>
            <a:r>
              <a:rPr lang="en-GB" sz="2800" dirty="0"/>
              <a:t>K = Body weight (g) / total length (cm)</a:t>
            </a:r>
            <a:r>
              <a:rPr lang="en-GB" sz="2800" baseline="30000" dirty="0"/>
              <a:t>3 </a:t>
            </a:r>
            <a:r>
              <a:rPr lang="en-GB" sz="2800" dirty="0"/>
              <a:t>*100</a:t>
            </a:r>
            <a:endParaRPr lang="en-US" sz="2800" dirty="0"/>
          </a:p>
          <a:p>
            <a:pPr lvl="0"/>
            <a:r>
              <a:rPr lang="en-GB" sz="2800" dirty="0"/>
              <a:t>FCR = Feed intake (g) / Weight gain (g) </a:t>
            </a:r>
            <a:endParaRPr lang="en-US" sz="2800" dirty="0"/>
          </a:p>
          <a:p>
            <a:pPr lvl="0"/>
            <a:r>
              <a:rPr lang="en-GB" sz="2800" dirty="0"/>
              <a:t>FI = Total feed consumed (g) during the 56 days trial.</a:t>
            </a:r>
            <a:endParaRPr lang="en-US" sz="2800" dirty="0"/>
          </a:p>
          <a:p>
            <a:pPr lvl="0"/>
            <a:r>
              <a:rPr lang="en-GB" sz="2800" dirty="0"/>
              <a:t>SR  = Total number of fish stocked / Total number at the end of the feeding trial</a:t>
            </a:r>
            <a:endParaRPr lang="en-US" sz="2800" dirty="0"/>
          </a:p>
          <a:p>
            <a:pPr marL="45719" lvl="0" indent="0">
              <a:buNone/>
            </a:pPr>
            <a:endParaRPr lang="en-US" sz="2800" dirty="0"/>
          </a:p>
          <a:p>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1739" y="238541"/>
            <a:ext cx="1361110" cy="35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72532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 and statistics</a:t>
            </a:r>
            <a:endParaRPr lang="en-US" dirty="0"/>
          </a:p>
        </p:txBody>
      </p:sp>
      <p:sp>
        <p:nvSpPr>
          <p:cNvPr id="3" name="Content Placeholder 2"/>
          <p:cNvSpPr>
            <a:spLocks noGrp="1"/>
          </p:cNvSpPr>
          <p:nvPr>
            <p:ph idx="1"/>
          </p:nvPr>
        </p:nvSpPr>
        <p:spPr>
          <a:xfrm>
            <a:off x="1143000" y="1646582"/>
            <a:ext cx="9872871" cy="4621696"/>
          </a:xfrm>
        </p:spPr>
        <p:txBody>
          <a:bodyPr>
            <a:noAutofit/>
          </a:bodyPr>
          <a:lstStyle/>
          <a:p>
            <a:pPr lvl="0"/>
            <a:r>
              <a:rPr lang="en-GB" sz="2800" dirty="0" smtClean="0"/>
              <a:t>FCR </a:t>
            </a:r>
            <a:r>
              <a:rPr lang="en-GB" sz="2800" dirty="0"/>
              <a:t>=  100 ((ln initial fat content of fish – ln final fat content of fish)/ T</a:t>
            </a:r>
            <a:endParaRPr lang="en-US" sz="2800" dirty="0"/>
          </a:p>
          <a:p>
            <a:pPr lvl="0"/>
            <a:r>
              <a:rPr lang="en-GB" sz="2800" dirty="0"/>
              <a:t>PER = Weight gain (g) / Protein intake (g)</a:t>
            </a:r>
            <a:endParaRPr lang="en-US" sz="2800" dirty="0"/>
          </a:p>
          <a:p>
            <a:pPr lvl="0"/>
            <a:r>
              <a:rPr lang="en-GB" sz="2800" dirty="0"/>
              <a:t>HSI = Liver weight (g) / Whole body weight (g) * 100</a:t>
            </a:r>
          </a:p>
          <a:p>
            <a:r>
              <a:rPr lang="en-GB" sz="2800" dirty="0"/>
              <a:t>Data was analysed by one-way analysis of Variance (ANOVA) to test the effects of the five experimental diets. </a:t>
            </a:r>
            <a:endParaRPr lang="en-GB" sz="2800" dirty="0" smtClean="0"/>
          </a:p>
          <a:p>
            <a:r>
              <a:rPr lang="en-GB" sz="2800" dirty="0" smtClean="0"/>
              <a:t>Statistical </a:t>
            </a:r>
            <a:r>
              <a:rPr lang="en-GB" sz="2800" dirty="0"/>
              <a:t>analysis was made using graph Pad prism 5.1 . </a:t>
            </a:r>
            <a:endParaRPr lang="en-GB" sz="2800" dirty="0" smtClean="0"/>
          </a:p>
          <a:p>
            <a:r>
              <a:rPr lang="en-GB" sz="2800" dirty="0" smtClean="0"/>
              <a:t>All </a:t>
            </a:r>
            <a:r>
              <a:rPr lang="en-GB" sz="2800" dirty="0"/>
              <a:t>data were presented as mean ± SEM.</a:t>
            </a:r>
            <a:endParaRPr lang="en-US" sz="2800" dirty="0"/>
          </a:p>
          <a:p>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8487" y="258418"/>
            <a:ext cx="1268344"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82700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76969971"/>
              </p:ext>
            </p:extLst>
          </p:nvPr>
        </p:nvGraphicFramePr>
        <p:xfrm>
          <a:off x="1704586" y="387196"/>
          <a:ext cx="10168077" cy="6231317"/>
        </p:xfrm>
        <a:graphic>
          <a:graphicData uri="http://schemas.openxmlformats.org/drawingml/2006/table">
            <a:tbl>
              <a:tblPr firstRow="1" firstCol="1" bandRow="1">
                <a:tableStyleId>{5C22544A-7EE6-4342-B048-85BDC9FD1C3A}</a:tableStyleId>
              </a:tblPr>
              <a:tblGrid>
                <a:gridCol w="1696129">
                  <a:extLst>
                    <a:ext uri="{9D8B030D-6E8A-4147-A177-3AD203B41FA5}">
                      <a16:colId xmlns="" xmlns:a16="http://schemas.microsoft.com/office/drawing/2014/main" val="2848444348"/>
                    </a:ext>
                  </a:extLst>
                </a:gridCol>
                <a:gridCol w="1693954">
                  <a:extLst>
                    <a:ext uri="{9D8B030D-6E8A-4147-A177-3AD203B41FA5}">
                      <a16:colId xmlns="" xmlns:a16="http://schemas.microsoft.com/office/drawing/2014/main" val="2173818705"/>
                    </a:ext>
                  </a:extLst>
                </a:gridCol>
                <a:gridCol w="1693954">
                  <a:extLst>
                    <a:ext uri="{9D8B030D-6E8A-4147-A177-3AD203B41FA5}">
                      <a16:colId xmlns="" xmlns:a16="http://schemas.microsoft.com/office/drawing/2014/main" val="2788793992"/>
                    </a:ext>
                  </a:extLst>
                </a:gridCol>
                <a:gridCol w="1695043">
                  <a:extLst>
                    <a:ext uri="{9D8B030D-6E8A-4147-A177-3AD203B41FA5}">
                      <a16:colId xmlns="" xmlns:a16="http://schemas.microsoft.com/office/drawing/2014/main" val="1200723940"/>
                    </a:ext>
                  </a:extLst>
                </a:gridCol>
                <a:gridCol w="1695043">
                  <a:extLst>
                    <a:ext uri="{9D8B030D-6E8A-4147-A177-3AD203B41FA5}">
                      <a16:colId xmlns="" xmlns:a16="http://schemas.microsoft.com/office/drawing/2014/main" val="1082586414"/>
                    </a:ext>
                  </a:extLst>
                </a:gridCol>
                <a:gridCol w="1693954">
                  <a:extLst>
                    <a:ext uri="{9D8B030D-6E8A-4147-A177-3AD203B41FA5}">
                      <a16:colId xmlns="" xmlns:a16="http://schemas.microsoft.com/office/drawing/2014/main" val="635777256"/>
                    </a:ext>
                  </a:extLst>
                </a:gridCol>
              </a:tblGrid>
              <a:tr h="231279">
                <a:tc rowSpan="2">
                  <a:txBody>
                    <a:bodyPr/>
                    <a:lstStyle/>
                    <a:p>
                      <a:pPr marL="0" marR="0" algn="l">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FATTY ACID(S)</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tc>
                <a:tc gridSpan="5">
                  <a:txBody>
                    <a:bodyPr/>
                    <a:lstStyle/>
                    <a:p>
                      <a:pPr marL="0" marR="0" algn="l">
                        <a:lnSpc>
                          <a:spcPct val="150000"/>
                        </a:lnSpc>
                        <a:spcBef>
                          <a:spcPts val="0"/>
                        </a:spcBef>
                        <a:spcAft>
                          <a:spcPts val="0"/>
                        </a:spcAft>
                      </a:pPr>
                      <a:r>
                        <a:rPr lang="en-US" sz="800" dirty="0">
                          <a:effectLst/>
                        </a:rPr>
                        <a:t> </a:t>
                      </a:r>
                      <a:endParaRPr lang="en-US" sz="900" dirty="0">
                        <a:effectLst/>
                        <a:latin typeface="Times New Roman" panose="02020603050405020304" pitchFamily="18" charset="0"/>
                        <a:ea typeface="SimSun" panose="02010600030101010101" pitchFamily="2" charset="-122"/>
                      </a:endParaRPr>
                    </a:p>
                  </a:txBody>
                  <a:tcPr marL="52449" marR="5244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1030106"/>
                  </a:ext>
                </a:extLst>
              </a:tr>
              <a:tr h="256731">
                <a:tc vMerge="1">
                  <a:txBody>
                    <a:bodyPr/>
                    <a:lstStyle/>
                    <a:p>
                      <a:endParaRPr lang="en-US"/>
                    </a:p>
                  </a:txBody>
                  <a:tcPr/>
                </a:tc>
                <a:tc>
                  <a:txBody>
                    <a:bodyPr/>
                    <a:lstStyle/>
                    <a:p>
                      <a:pPr marL="0" marR="0" algn="l">
                        <a:lnSpc>
                          <a:spcPct val="150000"/>
                        </a:lnSpc>
                        <a:spcBef>
                          <a:spcPts val="0"/>
                        </a:spcBef>
                        <a:spcAft>
                          <a:spcPts val="0"/>
                        </a:spcAft>
                      </a:pPr>
                      <a:r>
                        <a:rPr lang="en-US" sz="1200" dirty="0">
                          <a:effectLst/>
                        </a:rPr>
                        <a:t>Diet A</a:t>
                      </a:r>
                      <a:endParaRPr lang="en-US" sz="1400" dirty="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200">
                          <a:effectLst/>
                        </a:rPr>
                        <a:t>Diet B</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200">
                          <a:effectLst/>
                        </a:rPr>
                        <a:t>Diet C</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200">
                          <a:effectLst/>
                        </a:rPr>
                        <a:t>Diet D</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200">
                          <a:effectLst/>
                        </a:rPr>
                        <a:t>Diet E</a:t>
                      </a:r>
                      <a:endParaRPr lang="en-US" sz="1400">
                        <a:effectLst/>
                        <a:latin typeface="Times New Roman" panose="02020603050405020304" pitchFamily="18" charset="0"/>
                        <a:ea typeface="SimSun" panose="02010600030101010101" pitchFamily="2" charset="-122"/>
                      </a:endParaRPr>
                    </a:p>
                  </a:txBody>
                  <a:tcPr marL="52449" marR="52449" marT="0" marB="0"/>
                </a:tc>
                <a:extLst>
                  <a:ext uri="{0D108BD9-81ED-4DB2-BD59-A6C34878D82A}">
                    <a16:rowId xmlns="" xmlns:a16="http://schemas.microsoft.com/office/drawing/2014/main" val="349659511"/>
                  </a:ext>
                </a:extLst>
              </a:tr>
              <a:tr h="295184">
                <a:tc>
                  <a:txBody>
                    <a:bodyPr/>
                    <a:lstStyle/>
                    <a:p>
                      <a:pPr marL="0" marR="0" algn="l">
                        <a:lnSpc>
                          <a:spcPct val="150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12:0</a:t>
                      </a:r>
                      <a:endParaRPr lang="en-US" sz="16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rPr>
                        <a:t>0.23±0.04</a:t>
                      </a:r>
                      <a:r>
                        <a:rPr lang="en-US" sz="1200" baseline="30000" dirty="0">
                          <a:solidFill>
                            <a:srgbClr val="FF0000"/>
                          </a:solidFill>
                          <a:effectLst/>
                        </a:rPr>
                        <a:t>a</a:t>
                      </a:r>
                      <a:endParaRPr lang="en-US" sz="1400" dirty="0">
                        <a:solidFill>
                          <a:srgbClr val="FF0000"/>
                        </a:solidFill>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rPr>
                        <a:t>5.51±2.79</a:t>
                      </a:r>
                      <a:r>
                        <a:rPr lang="en-US" sz="1200" baseline="30000" dirty="0">
                          <a:solidFill>
                            <a:srgbClr val="FF0000"/>
                          </a:solidFill>
                          <a:effectLst/>
                        </a:rPr>
                        <a:t>ab</a:t>
                      </a:r>
                      <a:endParaRPr lang="en-US" sz="1400" dirty="0">
                        <a:solidFill>
                          <a:srgbClr val="FF0000"/>
                        </a:solidFill>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rPr>
                        <a:t>14.87±0.41</a:t>
                      </a:r>
                      <a:r>
                        <a:rPr lang="en-US" sz="1200" baseline="30000" dirty="0">
                          <a:solidFill>
                            <a:srgbClr val="FF0000"/>
                          </a:solidFill>
                          <a:effectLst/>
                        </a:rPr>
                        <a:t>bc</a:t>
                      </a:r>
                      <a:endParaRPr lang="en-US" sz="1400" dirty="0">
                        <a:solidFill>
                          <a:srgbClr val="FF0000"/>
                        </a:solidFill>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rPr>
                        <a:t>19.64±0.36</a:t>
                      </a:r>
                      <a:r>
                        <a:rPr lang="en-US" sz="1200" baseline="30000" dirty="0">
                          <a:solidFill>
                            <a:srgbClr val="FF0000"/>
                          </a:solidFill>
                          <a:effectLst/>
                        </a:rPr>
                        <a:t>c</a:t>
                      </a:r>
                      <a:endParaRPr lang="en-US" sz="1400" dirty="0">
                        <a:solidFill>
                          <a:srgbClr val="FF0000"/>
                        </a:solidFill>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rPr>
                        <a:t>20.97±5.60</a:t>
                      </a:r>
                      <a:r>
                        <a:rPr lang="en-US" sz="1200" baseline="30000" dirty="0">
                          <a:solidFill>
                            <a:srgbClr val="FF0000"/>
                          </a:solidFill>
                          <a:effectLst/>
                        </a:rPr>
                        <a:t>c</a:t>
                      </a:r>
                      <a:endParaRPr lang="en-US" sz="1400" dirty="0">
                        <a:solidFill>
                          <a:srgbClr val="FF0000"/>
                        </a:solidFill>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481178094"/>
                  </a:ext>
                </a:extLst>
              </a:tr>
              <a:tr h="295184">
                <a:tc>
                  <a:txBody>
                    <a:bodyPr/>
                    <a:lstStyle/>
                    <a:p>
                      <a:pPr marL="0" marR="0" algn="l">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14:0</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rPr>
                        <a:t>3.63±0.13</a:t>
                      </a:r>
                      <a:r>
                        <a:rPr lang="en-US" sz="12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a:effectLst/>
                        </a:rPr>
                        <a:t>5.56±0.23</a:t>
                      </a:r>
                      <a:r>
                        <a:rPr lang="en-US" sz="12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a:effectLst/>
                        </a:rPr>
                        <a:t>6.84±0.04</a:t>
                      </a:r>
                      <a:r>
                        <a:rPr lang="en-US" sz="12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a:effectLst/>
                        </a:rPr>
                        <a:t>8.31±0.05</a:t>
                      </a:r>
                      <a:r>
                        <a:rPr lang="en-US" sz="12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200" dirty="0">
                          <a:effectLst/>
                        </a:rPr>
                        <a:t>8.65±1.10</a:t>
                      </a:r>
                      <a:r>
                        <a:rPr lang="en-US" sz="12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3920608429"/>
                  </a:ext>
                </a:extLst>
              </a:tr>
              <a:tr h="295184">
                <a:tc>
                  <a:txBody>
                    <a:bodyPr/>
                    <a:lstStyle/>
                    <a:p>
                      <a:pPr marL="0" marR="0" algn="l">
                        <a:lnSpc>
                          <a:spcPct val="150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Total SFA’s</a:t>
                      </a:r>
                      <a:endParaRPr lang="en-US" sz="16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21.90±8.12</a:t>
                      </a:r>
                      <a:endParaRPr lang="en-US" sz="1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25.64±4.54</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38.01±2.70</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49.37±1.51</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53.17±9.37</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3964351700"/>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18:1(n-9)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19.98±7.53</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19.11±6.26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21.65±0.70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13.91±4.50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10.71±3.92</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3325187820"/>
                  </a:ext>
                </a:extLst>
              </a:tr>
              <a:tr h="295184">
                <a:tc>
                  <a:txBody>
                    <a:bodyPr/>
                    <a:lstStyle/>
                    <a:p>
                      <a:pPr marL="0" marR="0" algn="l">
                        <a:lnSpc>
                          <a:spcPct val="15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TOTAL</a:t>
                      </a:r>
                      <a:endParaRPr lang="en-US" sz="1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38.42±13.99</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37.65±13.50</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30.60±1.18</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25.44±9.59</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21.62±10.58</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451591127"/>
                  </a:ext>
                </a:extLst>
              </a:tr>
              <a:tr h="295184">
                <a:tc>
                  <a:txBody>
                    <a:bodyPr/>
                    <a:lstStyle/>
                    <a:p>
                      <a:pPr marL="0" marR="0" algn="l">
                        <a:lnSpc>
                          <a:spcPct val="15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MUFAs</a:t>
                      </a:r>
                      <a:endParaRPr lang="en-US" sz="1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 </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 </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 </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 </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 </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993291711"/>
                  </a:ext>
                </a:extLst>
              </a:tr>
              <a:tr h="295184">
                <a:tc>
                  <a:txBody>
                    <a:bodyPr/>
                    <a:lstStyle/>
                    <a:p>
                      <a:pPr marL="0" marR="0" algn="l">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18:2(n-6)</a:t>
                      </a:r>
                      <a:endParaRPr lang="en-US" sz="16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25.22±2.38</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25.96±0.81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24.14±0.76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20.87±0.26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23.12±5.01</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4063942401"/>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20:4(n-6)ARA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0.49±0.06</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0.19±0.10</a:t>
                      </a:r>
                      <a:r>
                        <a:rPr lang="en-US" sz="1200" baseline="30000">
                          <a:effectLst/>
                          <a:latin typeface="Times New Roman" panose="02020603050405020304" pitchFamily="18" charset="0"/>
                          <a:cs typeface="Times New Roman" panose="02020603050405020304" pitchFamily="18" charset="0"/>
                        </a:rPr>
                        <a:t>ab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0.16±0.08</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0.11±0.03</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0.04±0.02</a:t>
                      </a:r>
                      <a:r>
                        <a:rPr lang="en-US" sz="1200" baseline="30000" dirty="0">
                          <a:effectLst/>
                          <a:latin typeface="Times New Roman" panose="02020603050405020304" pitchFamily="18" charset="0"/>
                          <a:cs typeface="Times New Roman" panose="02020603050405020304" pitchFamily="18" charset="0"/>
                        </a:rPr>
                        <a:t>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2795208143"/>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n-6</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25.73±2.45</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26.15±0.91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24.34±0.86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20.98±0.29</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23.16±5.03</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2415197715"/>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18:3(n-3)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0.46±0.12</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0.27±0.03</a:t>
                      </a:r>
                      <a:r>
                        <a:rPr lang="en-US" sz="1200" baseline="30000">
                          <a:effectLst/>
                          <a:latin typeface="Times New Roman" panose="02020603050405020304" pitchFamily="18" charset="0"/>
                          <a:cs typeface="Times New Roman" panose="02020603050405020304" pitchFamily="18" charset="0"/>
                        </a:rPr>
                        <a:t>ab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0.27±0.06</a:t>
                      </a:r>
                      <a:r>
                        <a:rPr lang="en-US" sz="1200" baseline="30000">
                          <a:effectLst/>
                          <a:latin typeface="Times New Roman" panose="02020603050405020304" pitchFamily="18" charset="0"/>
                          <a:cs typeface="Times New Roman" panose="02020603050405020304" pitchFamily="18" charset="0"/>
                        </a:rPr>
                        <a:t>ab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0.27±0.05</a:t>
                      </a:r>
                      <a:r>
                        <a:rPr lang="en-US" sz="1200" baseline="30000">
                          <a:effectLst/>
                          <a:latin typeface="Times New Roman" panose="02020603050405020304" pitchFamily="18" charset="0"/>
                          <a:cs typeface="Times New Roman" panose="02020603050405020304" pitchFamily="18" charset="0"/>
                        </a:rPr>
                        <a:t>ab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0.11±0.05</a:t>
                      </a:r>
                      <a:r>
                        <a:rPr lang="en-US" sz="1200" baseline="30000" dirty="0">
                          <a:effectLst/>
                          <a:latin typeface="Times New Roman" panose="02020603050405020304" pitchFamily="18" charset="0"/>
                          <a:cs typeface="Times New Roman" panose="02020603050405020304" pitchFamily="18" charset="0"/>
                        </a:rPr>
                        <a:t>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2134669903"/>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20:5(n-3)EPA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4.18±0.40</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3.56±0.07</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2.40±0.05</a:t>
                      </a:r>
                      <a:r>
                        <a:rPr lang="en-US" sz="1200" baseline="30000">
                          <a:effectLst/>
                          <a:latin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1.57±0.05</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0.85±0.01</a:t>
                      </a:r>
                      <a:r>
                        <a:rPr lang="en-US" sz="1200" baseline="30000" dirty="0">
                          <a:effectLst/>
                          <a:latin typeface="Times New Roman" panose="02020603050405020304" pitchFamily="18" charset="0"/>
                          <a:cs typeface="Times New Roman" panose="02020603050405020304" pitchFamily="18" charset="0"/>
                        </a:rPr>
                        <a:t>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1368874456"/>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22:6(n-3)DHA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7.35±0.81</a:t>
                      </a:r>
                      <a:r>
                        <a:rPr lang="en-US" sz="1200" baseline="30000" dirty="0">
                          <a:effectLst/>
                          <a:latin typeface="Times New Roman" panose="02020603050405020304" pitchFamily="18" charset="0"/>
                          <a:cs typeface="Times New Roman" panose="02020603050405020304" pitchFamily="18" charset="0"/>
                        </a:rPr>
                        <a:t>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5.22±0.17</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3.35±0.07</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1.87±0.07</a:t>
                      </a:r>
                      <a:r>
                        <a:rPr lang="en-US" sz="1200" baseline="30000">
                          <a:effectLst/>
                          <a:latin typeface="Times New Roman" panose="02020603050405020304" pitchFamily="18" charset="0"/>
                          <a:cs typeface="Times New Roman" panose="02020603050405020304" pitchFamily="18" charset="0"/>
                        </a:rPr>
                        <a:t>a</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0.87±0.06</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2048251043"/>
                  </a:ext>
                </a:extLst>
              </a:tr>
              <a:tr h="295184">
                <a:tc>
                  <a:txBody>
                    <a:bodyPr/>
                    <a:lstStyle/>
                    <a:p>
                      <a:pPr marL="0" marR="0" algn="l">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Total n-3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13.25±1.87</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10.19±0.75</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6.45±0.22</a:t>
                      </a:r>
                      <a:r>
                        <a:rPr lang="en-US" sz="1200" baseline="30000">
                          <a:effectLst/>
                          <a:latin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3.98±0.18</a:t>
                      </a:r>
                      <a:r>
                        <a:rPr lang="en-US" sz="1200" baseline="30000">
                          <a:effectLst/>
                          <a:latin typeface="Times New Roman" panose="02020603050405020304" pitchFamily="18" charset="0"/>
                          <a:cs typeface="Times New Roman" panose="02020603050405020304" pitchFamily="18" charset="0"/>
                        </a:rPr>
                        <a:t>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1.98±0.16</a:t>
                      </a:r>
                      <a:r>
                        <a:rPr lang="en-US" sz="1200" baseline="30000" dirty="0">
                          <a:effectLst/>
                          <a:latin typeface="Times New Roman" panose="02020603050405020304" pitchFamily="18" charset="0"/>
                          <a:cs typeface="Times New Roman" panose="02020603050405020304" pitchFamily="18" charset="0"/>
                        </a:rPr>
                        <a:t>e</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626040036"/>
                  </a:ext>
                </a:extLst>
              </a:tr>
              <a:tr h="295184">
                <a:tc>
                  <a:txBody>
                    <a:bodyPr/>
                    <a:lstStyle/>
                    <a:p>
                      <a:pPr marL="0" marR="0" algn="l">
                        <a:lnSpc>
                          <a:spcPct val="15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Total PUFAs</a:t>
                      </a:r>
                      <a:endParaRPr lang="en-US" sz="1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39.13±4.37</a:t>
                      </a:r>
                      <a:r>
                        <a:rPr lang="en-US" sz="1200" baseline="30000" dirty="0">
                          <a:solidFill>
                            <a:srgbClr val="FF0000"/>
                          </a:solidFill>
                          <a:effectLst/>
                          <a:latin typeface="Times New Roman" panose="02020603050405020304" pitchFamily="18" charset="0"/>
                          <a:cs typeface="Times New Roman" panose="02020603050405020304" pitchFamily="18" charset="0"/>
                        </a:rPr>
                        <a:t>b</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36.46±1.72</a:t>
                      </a:r>
                      <a:r>
                        <a:rPr lang="en-US" sz="1200" baseline="30000" dirty="0">
                          <a:solidFill>
                            <a:srgbClr val="FF0000"/>
                          </a:solidFill>
                          <a:effectLst/>
                          <a:latin typeface="Times New Roman" panose="02020603050405020304" pitchFamily="18" charset="0"/>
                          <a:cs typeface="Times New Roman" panose="02020603050405020304" pitchFamily="18" charset="0"/>
                        </a:rPr>
                        <a:t>b</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30.92±1.09</a:t>
                      </a:r>
                      <a:r>
                        <a:rPr lang="en-US" sz="1200" baseline="30000" dirty="0">
                          <a:solidFill>
                            <a:srgbClr val="FF0000"/>
                          </a:solidFill>
                          <a:effectLst/>
                          <a:latin typeface="Times New Roman" panose="02020603050405020304" pitchFamily="18" charset="0"/>
                          <a:cs typeface="Times New Roman" panose="02020603050405020304" pitchFamily="18" charset="0"/>
                        </a:rPr>
                        <a:t>b</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25.07±0.48</a:t>
                      </a:r>
                      <a:r>
                        <a:rPr lang="en-US" sz="1200" baseline="30000" dirty="0">
                          <a:solidFill>
                            <a:srgbClr val="FF0000"/>
                          </a:solidFill>
                          <a:effectLst/>
                          <a:latin typeface="Times New Roman" panose="02020603050405020304" pitchFamily="18" charset="0"/>
                          <a:cs typeface="Times New Roman" panose="02020603050405020304" pitchFamily="18" charset="0"/>
                        </a:rPr>
                        <a:t>a</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25.21±5.20</a:t>
                      </a:r>
                      <a:r>
                        <a:rPr lang="en-US" sz="1200" baseline="30000" dirty="0">
                          <a:solidFill>
                            <a:srgbClr val="FF0000"/>
                          </a:solidFill>
                          <a:effectLst/>
                          <a:latin typeface="Times New Roman" panose="02020603050405020304" pitchFamily="18" charset="0"/>
                          <a:cs typeface="Times New Roman" panose="02020603050405020304" pitchFamily="18" charset="0"/>
                        </a:rPr>
                        <a:t>a</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548757665"/>
                  </a:ext>
                </a:extLst>
              </a:tr>
              <a:tr h="462559">
                <a:tc>
                  <a:txBody>
                    <a:bodyPr/>
                    <a:lstStyle/>
                    <a:p>
                      <a:pPr marL="0" marR="0" algn="l">
                        <a:lnSpc>
                          <a:spcPct val="15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Total LC-PUFAs</a:t>
                      </a:r>
                      <a:endParaRPr lang="en-US" sz="16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12.53±1.73</a:t>
                      </a:r>
                      <a:r>
                        <a:rPr lang="en-US" sz="1200" baseline="30000" dirty="0">
                          <a:solidFill>
                            <a:srgbClr val="FF0000"/>
                          </a:solidFill>
                          <a:effectLst/>
                          <a:latin typeface="Times New Roman" panose="02020603050405020304" pitchFamily="18" charset="0"/>
                          <a:cs typeface="Times New Roman" panose="02020603050405020304" pitchFamily="18" charset="0"/>
                        </a:rPr>
                        <a:t>a</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9.63±0.76</a:t>
                      </a:r>
                      <a:r>
                        <a:rPr lang="en-US" sz="1200" baseline="30000">
                          <a:solidFill>
                            <a:srgbClr val="FF0000"/>
                          </a:solidFill>
                          <a:effectLst/>
                          <a:latin typeface="Times New Roman" panose="02020603050405020304" pitchFamily="18" charset="0"/>
                          <a:cs typeface="Times New Roman" panose="02020603050405020304" pitchFamily="18" charset="0"/>
                        </a:rPr>
                        <a:t>b</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6.34±0.24</a:t>
                      </a:r>
                      <a:r>
                        <a:rPr lang="en-US" sz="1200" baseline="30000">
                          <a:solidFill>
                            <a:srgbClr val="FF0000"/>
                          </a:solidFill>
                          <a:effectLst/>
                          <a:latin typeface="Times New Roman" panose="02020603050405020304" pitchFamily="18" charset="0"/>
                          <a:cs typeface="Times New Roman" panose="02020603050405020304" pitchFamily="18" charset="0"/>
                        </a:rPr>
                        <a:t>c</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solidFill>
                            <a:srgbClr val="FF0000"/>
                          </a:solidFill>
                          <a:effectLst/>
                          <a:latin typeface="Times New Roman" panose="02020603050405020304" pitchFamily="18" charset="0"/>
                          <a:cs typeface="Times New Roman" panose="02020603050405020304" pitchFamily="18" charset="0"/>
                        </a:rPr>
                        <a:t>3.82±0.16</a:t>
                      </a:r>
                      <a:r>
                        <a:rPr lang="en-US" sz="1200" baseline="30000">
                          <a:solidFill>
                            <a:srgbClr val="FF0000"/>
                          </a:solidFill>
                          <a:effectLst/>
                          <a:latin typeface="Times New Roman" panose="02020603050405020304" pitchFamily="18" charset="0"/>
                          <a:cs typeface="Times New Roman" panose="02020603050405020304" pitchFamily="18" charset="0"/>
                        </a:rPr>
                        <a:t>d</a:t>
                      </a:r>
                      <a:endParaRPr lang="en-US" sz="140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solidFill>
                            <a:srgbClr val="FF0000"/>
                          </a:solidFill>
                          <a:effectLst/>
                          <a:latin typeface="Times New Roman" panose="02020603050405020304" pitchFamily="18" charset="0"/>
                          <a:cs typeface="Times New Roman" panose="02020603050405020304" pitchFamily="18" charset="0"/>
                        </a:rPr>
                        <a:t>1.87±0.10</a:t>
                      </a:r>
                      <a:r>
                        <a:rPr lang="en-US" sz="1200" baseline="30000" dirty="0">
                          <a:solidFill>
                            <a:srgbClr val="FF0000"/>
                          </a:solidFill>
                          <a:effectLst/>
                          <a:latin typeface="Times New Roman" panose="02020603050405020304" pitchFamily="18" charset="0"/>
                          <a:cs typeface="Times New Roman" panose="02020603050405020304" pitchFamily="18" charset="0"/>
                        </a:rPr>
                        <a:t>e</a:t>
                      </a:r>
                      <a:endParaRPr lang="en-US" sz="14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3247512207"/>
                  </a:ext>
                </a:extLst>
              </a:tr>
              <a:tr h="462559">
                <a:tc>
                  <a:txBody>
                    <a:bodyPr/>
                    <a:lstStyle/>
                    <a:p>
                      <a:pPr marL="0" marR="0" algn="l">
                        <a:lnSpc>
                          <a:spcPct val="150000"/>
                        </a:lnSpc>
                        <a:spcBef>
                          <a:spcPts val="0"/>
                        </a:spcBef>
                        <a:spcAft>
                          <a:spcPts val="0"/>
                        </a:spcAft>
                      </a:pPr>
                      <a:r>
                        <a:rPr lang="en-US" sz="1400" b="1" kern="1200">
                          <a:solidFill>
                            <a:schemeClr val="lt1"/>
                          </a:solidFill>
                          <a:effectLst/>
                          <a:latin typeface="Times New Roman" panose="02020603050405020304" pitchFamily="18" charset="0"/>
                          <a:ea typeface="+mn-ea"/>
                          <a:cs typeface="Times New Roman" panose="02020603050405020304" pitchFamily="18" charset="0"/>
                        </a:rPr>
                        <a:t>Total MC-PUFAs</a:t>
                      </a: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26.45±2.60</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26.71±0.90</a:t>
                      </a:r>
                      <a:r>
                        <a:rPr lang="en-US" sz="1200" baseline="30000">
                          <a:effectLst/>
                          <a:latin typeface="Times New Roman" panose="02020603050405020304" pitchFamily="18" charset="0"/>
                          <a:cs typeface="Times New Roman" panose="02020603050405020304" pitchFamily="18" charset="0"/>
                        </a:rPr>
                        <a:t>a</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24.45±0.84</a:t>
                      </a:r>
                      <a:r>
                        <a:rPr lang="en-US" sz="1200" baseline="30000">
                          <a:effectLst/>
                          <a:latin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21.14±0.31</a:t>
                      </a:r>
                      <a:r>
                        <a:rPr lang="en-US" sz="1200" baseline="30000">
                          <a:effectLst/>
                          <a:latin typeface="Times New Roman" panose="02020603050405020304" pitchFamily="18" charset="0"/>
                          <a:cs typeface="Times New Roman" panose="02020603050405020304" pitchFamily="18" charset="0"/>
                        </a:rPr>
                        <a:t>c</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23.27±5.19</a:t>
                      </a:r>
                      <a:r>
                        <a:rPr lang="en-US" sz="1200" baseline="30000" dirty="0">
                          <a:effectLst/>
                          <a:latin typeface="Times New Roman" panose="02020603050405020304" pitchFamily="18" charset="0"/>
                          <a:cs typeface="Times New Roman" panose="02020603050405020304" pitchFamily="18" charset="0"/>
                        </a:rPr>
                        <a:t>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306314143"/>
                  </a:ext>
                </a:extLst>
              </a:tr>
              <a:tr h="295184">
                <a:tc>
                  <a:txBody>
                    <a:bodyPr/>
                    <a:lstStyle/>
                    <a:p>
                      <a:pPr marL="0" marR="0" algn="l">
                        <a:lnSpc>
                          <a:spcPct val="150000"/>
                        </a:lnSpc>
                        <a:spcBef>
                          <a:spcPts val="0"/>
                        </a:spcBef>
                        <a:spcAft>
                          <a:spcPts val="0"/>
                        </a:spcAft>
                      </a:pPr>
                      <a:r>
                        <a:rPr lang="en-US" sz="1400" b="1" kern="1200" dirty="0">
                          <a:solidFill>
                            <a:schemeClr val="lt1"/>
                          </a:solidFill>
                          <a:effectLst/>
                          <a:latin typeface="Times New Roman" panose="02020603050405020304" pitchFamily="18" charset="0"/>
                          <a:ea typeface="+mn-ea"/>
                          <a:cs typeface="Times New Roman" panose="02020603050405020304" pitchFamily="18" charset="0"/>
                        </a:rPr>
                        <a:t>n-3:n-6</a:t>
                      </a: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0.52±0.76</a:t>
                      </a:r>
                      <a:r>
                        <a:rPr lang="en-US" sz="1200" baseline="30000" dirty="0">
                          <a:effectLst/>
                          <a:latin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0.39±0.82</a:t>
                      </a:r>
                      <a:r>
                        <a:rPr lang="en-US" sz="1200" baseline="30000" dirty="0">
                          <a:effectLst/>
                          <a:latin typeface="Times New Roman" panose="02020603050405020304" pitchFamily="18" charset="0"/>
                          <a:cs typeface="Times New Roman" panose="02020603050405020304" pitchFamily="18" charset="0"/>
                        </a:rPr>
                        <a:t>ab</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0.27±0.26</a:t>
                      </a:r>
                      <a:r>
                        <a:rPr lang="en-US" sz="1200" baseline="30000" dirty="0">
                          <a:effectLst/>
                          <a:latin typeface="Times New Roman" panose="02020603050405020304" pitchFamily="18" charset="0"/>
                          <a:cs typeface="Times New Roman" panose="02020603050405020304" pitchFamily="18" charset="0"/>
                        </a:rPr>
                        <a:t>bc</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0.19±0.62</a:t>
                      </a:r>
                      <a:r>
                        <a:rPr lang="en-US" sz="1200" baseline="30000" dirty="0">
                          <a:effectLst/>
                          <a:latin typeface="Times New Roman" panose="02020603050405020304" pitchFamily="18" charset="0"/>
                          <a:cs typeface="Times New Roman" panose="02020603050405020304" pitchFamily="18" charset="0"/>
                        </a:rPr>
                        <a:t>cd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tc>
                  <a:txBody>
                    <a:bodyPr/>
                    <a:lstStyle/>
                    <a:p>
                      <a:pPr marL="0" marR="0" algn="l">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0.09±0.03</a:t>
                      </a:r>
                      <a:r>
                        <a:rPr lang="en-US" sz="1200" baseline="30000" dirty="0">
                          <a:effectLst/>
                          <a:latin typeface="Times New Roman" panose="02020603050405020304" pitchFamily="18" charset="0"/>
                          <a:cs typeface="Times New Roman" panose="02020603050405020304" pitchFamily="18" charset="0"/>
                        </a:rPr>
                        <a:t>d</a:t>
                      </a:r>
                      <a:endParaRPr lang="en-US" sz="1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2449" marR="52449" marT="0" marB="0" anchor="ctr"/>
                </a:tc>
                <a:extLst>
                  <a:ext uri="{0D108BD9-81ED-4DB2-BD59-A6C34878D82A}">
                    <a16:rowId xmlns="" xmlns:a16="http://schemas.microsoft.com/office/drawing/2014/main" val="3934795160"/>
                  </a:ext>
                </a:extLst>
              </a:tr>
            </a:tbl>
          </a:graphicData>
        </a:graphic>
      </p:graphicFrame>
      <p:sp>
        <p:nvSpPr>
          <p:cNvPr id="5" name="Rectangle 1"/>
          <p:cNvSpPr>
            <a:spLocks noChangeArrowheads="1"/>
          </p:cNvSpPr>
          <p:nvPr/>
        </p:nvSpPr>
        <p:spPr bwMode="auto">
          <a:xfrm>
            <a:off x="174170" y="1341779"/>
            <a:ext cx="149497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zh-CN" b="0" i="0" u="sng" strike="noStrike" cap="none" normalizeH="0" baseline="0" dirty="0">
                <a:ln>
                  <a:noFill/>
                </a:ln>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rPr>
              <a:t>Fatty acid (FA) composition (% total FA) of experimental diets</a:t>
            </a:r>
            <a:endParaRPr kumimoji="0" lang="en-US" altLang="zh-CN" b="0" i="0" u="none" strike="noStrike" cap="none" normalizeH="0" baseline="0" dirty="0">
              <a:ln>
                <a:noFill/>
              </a:ln>
              <a:solidFill>
                <a:schemeClr val="tx1"/>
              </a:solidFill>
              <a:effectLst/>
              <a:latin typeface="Arial" panose="020B0604020202020204" pitchFamily="34" charset="0"/>
            </a:endParaRPr>
          </a:p>
        </p:txBody>
      </p:sp>
      <p:sp>
        <p:nvSpPr>
          <p:cNvPr id="2" name="Title 1"/>
          <p:cNvSpPr>
            <a:spLocks noGrp="1"/>
          </p:cNvSpPr>
          <p:nvPr>
            <p:ph type="title"/>
          </p:nvPr>
        </p:nvSpPr>
        <p:spPr>
          <a:xfrm>
            <a:off x="219078" y="222026"/>
            <a:ext cx="9875520" cy="808383"/>
          </a:xfrm>
        </p:spPr>
        <p:txBody>
          <a:bodyPr>
            <a:normAutofit/>
          </a:bodyPr>
          <a:lstStyle/>
          <a:p>
            <a:r>
              <a:rPr lang="en-US" sz="3600" dirty="0"/>
              <a:t>Results</a:t>
            </a:r>
          </a:p>
        </p:txBody>
      </p:sp>
    </p:spTree>
    <p:extLst>
      <p:ext uri="{BB962C8B-B14F-4D97-AF65-F5344CB8AC3E}">
        <p14:creationId xmlns:p14="http://schemas.microsoft.com/office/powerpoint/2010/main" val="781247961"/>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343" y="101600"/>
            <a:ext cx="9875520" cy="972457"/>
          </a:xfrm>
        </p:spPr>
        <p:txBody>
          <a:bodyPr/>
          <a:lstStyle/>
          <a:p>
            <a:r>
              <a:rPr lang="en-US" dirty="0"/>
              <a:t>Results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9418285"/>
              </p:ext>
            </p:extLst>
          </p:nvPr>
        </p:nvGraphicFramePr>
        <p:xfrm>
          <a:off x="852715" y="1015351"/>
          <a:ext cx="4967514" cy="2656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329682797"/>
              </p:ext>
            </p:extLst>
          </p:nvPr>
        </p:nvGraphicFramePr>
        <p:xfrm>
          <a:off x="6125029" y="1138397"/>
          <a:ext cx="4470400" cy="2388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841032675"/>
              </p:ext>
            </p:extLst>
          </p:nvPr>
        </p:nvGraphicFramePr>
        <p:xfrm>
          <a:off x="1016000" y="3831771"/>
          <a:ext cx="4838889" cy="23531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1066530873"/>
              </p:ext>
            </p:extLst>
          </p:nvPr>
        </p:nvGraphicFramePr>
        <p:xfrm>
          <a:off x="6400800" y="3835022"/>
          <a:ext cx="4513943" cy="24351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2691910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87896"/>
          </a:xfrm>
        </p:spPr>
        <p:txBody>
          <a:bodyPr/>
          <a:lstStyle/>
          <a:p>
            <a:r>
              <a:rPr lang="en-US" dirty="0"/>
              <a:t>Results</a:t>
            </a:r>
          </a:p>
        </p:txBody>
      </p:sp>
      <p:sp>
        <p:nvSpPr>
          <p:cNvPr id="3" name="Content Placeholder 2"/>
          <p:cNvSpPr>
            <a:spLocks noGrp="1"/>
          </p:cNvSpPr>
          <p:nvPr>
            <p:ph idx="1"/>
          </p:nvPr>
        </p:nvSpPr>
        <p:spPr>
          <a:xfrm>
            <a:off x="1143000" y="1378226"/>
            <a:ext cx="9872871" cy="5035825"/>
          </a:xfrm>
        </p:spPr>
        <p:txBody>
          <a:bodyPr>
            <a:noAutofit/>
          </a:bodyPr>
          <a:lstStyle/>
          <a:p>
            <a:pPr lvl="0"/>
            <a:endParaRPr lang="en-US" sz="1900" dirty="0"/>
          </a:p>
          <a:p>
            <a:pPr lvl="0"/>
            <a:endParaRPr lang="en-US" sz="1900" dirty="0"/>
          </a:p>
          <a:p>
            <a:endParaRPr lang="en-US" sz="1900" dirty="0"/>
          </a:p>
          <a:p>
            <a:pPr marL="45719" indent="0">
              <a:buNone/>
            </a:pPr>
            <a:endParaRPr lang="en-US" sz="1900" dirty="0"/>
          </a:p>
        </p:txBody>
      </p:sp>
      <p:graphicFrame>
        <p:nvGraphicFramePr>
          <p:cNvPr id="4" name="Chart 3"/>
          <p:cNvGraphicFramePr/>
          <p:nvPr>
            <p:extLst>
              <p:ext uri="{D42A27DB-BD31-4B8C-83A1-F6EECF244321}">
                <p14:modId xmlns:p14="http://schemas.microsoft.com/office/powerpoint/2010/main" val="3714348341"/>
              </p:ext>
            </p:extLst>
          </p:nvPr>
        </p:nvGraphicFramePr>
        <p:xfrm>
          <a:off x="1508575" y="2134950"/>
          <a:ext cx="4046064" cy="3501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269156150"/>
              </p:ext>
            </p:extLst>
          </p:nvPr>
        </p:nvGraphicFramePr>
        <p:xfrm>
          <a:off x="6225938" y="2086258"/>
          <a:ext cx="3955292" cy="3550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593613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87" y="0"/>
            <a:ext cx="9875520" cy="1045029"/>
          </a:xfrm>
        </p:spPr>
        <p:txBody>
          <a:bodyPr/>
          <a:lstStyle/>
          <a:p>
            <a:r>
              <a:rPr lang="en-US" dirty="0"/>
              <a:t>Results</a:t>
            </a:r>
          </a:p>
        </p:txBody>
      </p:sp>
      <p:sp>
        <p:nvSpPr>
          <p:cNvPr id="3" name="Content Placeholder 2"/>
          <p:cNvSpPr>
            <a:spLocks noGrp="1"/>
          </p:cNvSpPr>
          <p:nvPr>
            <p:ph idx="1"/>
          </p:nvPr>
        </p:nvSpPr>
        <p:spPr>
          <a:xfrm>
            <a:off x="624114" y="1574869"/>
            <a:ext cx="10391759" cy="4521131"/>
          </a:xfrm>
        </p:spPr>
        <p:txBody>
          <a:bodyPr>
            <a:normAutofit/>
          </a:bodyPr>
          <a:lstStyle/>
          <a:p>
            <a:pPr lvl="0"/>
            <a:endParaRPr lang="en-US" sz="2100" dirty="0"/>
          </a:p>
          <a:p>
            <a:endParaRPr lang="en-US" dirty="0"/>
          </a:p>
        </p:txBody>
      </p:sp>
      <p:sp>
        <p:nvSpPr>
          <p:cNvPr id="8" name="Rectangle 7"/>
          <p:cNvSpPr/>
          <p:nvPr/>
        </p:nvSpPr>
        <p:spPr>
          <a:xfrm>
            <a:off x="1887951" y="308598"/>
            <a:ext cx="10129408" cy="830997"/>
          </a:xfrm>
          <a:prstGeom prst="rect">
            <a:avLst/>
          </a:prstGeom>
        </p:spPr>
        <p:txBody>
          <a:bodyPr wrap="square">
            <a:spAutoFit/>
          </a:bodyPr>
          <a:lstStyle/>
          <a:p>
            <a:r>
              <a:rPr lang="en-US" sz="2400" dirty="0"/>
              <a:t>Major nutrient composition </a:t>
            </a:r>
            <a:r>
              <a:rPr lang="en-US" sz="2400" dirty="0" smtClean="0"/>
              <a:t>of </a:t>
            </a:r>
            <a:r>
              <a:rPr lang="en-US" sz="2400" dirty="0">
                <a:solidFill>
                  <a:srgbClr val="FF0000"/>
                </a:solidFill>
              </a:rPr>
              <a:t>moisture, crude lipid, protein and ash </a:t>
            </a:r>
            <a:r>
              <a:rPr lang="en-US" sz="2400" dirty="0"/>
              <a:t>content of </a:t>
            </a:r>
            <a:r>
              <a:rPr lang="en-US" sz="2400" dirty="0">
                <a:solidFill>
                  <a:srgbClr val="FF0000"/>
                </a:solidFill>
              </a:rPr>
              <a:t>whole body and muscle </a:t>
            </a:r>
            <a:r>
              <a:rPr lang="en-US" sz="2400" dirty="0"/>
              <a:t>of Nile tilapia fed different diets for 8 weeks</a:t>
            </a:r>
          </a:p>
        </p:txBody>
      </p:sp>
      <p:graphicFrame>
        <p:nvGraphicFramePr>
          <p:cNvPr id="9" name="表格 8"/>
          <p:cNvGraphicFramePr>
            <a:graphicFrameLocks noGrp="1"/>
          </p:cNvGraphicFramePr>
          <p:nvPr>
            <p:extLst>
              <p:ext uri="{D42A27DB-BD31-4B8C-83A1-F6EECF244321}">
                <p14:modId xmlns:p14="http://schemas.microsoft.com/office/powerpoint/2010/main" val="913246666"/>
              </p:ext>
            </p:extLst>
          </p:nvPr>
        </p:nvGraphicFramePr>
        <p:xfrm>
          <a:off x="478970" y="878338"/>
          <a:ext cx="11205030" cy="5763071"/>
        </p:xfrm>
        <a:graphic>
          <a:graphicData uri="http://schemas.openxmlformats.org/drawingml/2006/table">
            <a:tbl>
              <a:tblPr firstRow="1" firstCol="1" bandRow="1"/>
              <a:tblGrid>
                <a:gridCol w="1521636"/>
                <a:gridCol w="1497500"/>
                <a:gridCol w="1830802"/>
                <a:gridCol w="1721615"/>
                <a:gridCol w="458425"/>
                <a:gridCol w="458425"/>
                <a:gridCol w="458425"/>
                <a:gridCol w="1629674"/>
                <a:gridCol w="1628528"/>
              </a:tblGrid>
              <a:tr h="323524">
                <a:tc gridSpan="2">
                  <a:txBody>
                    <a:bodyPr/>
                    <a:lstStyle/>
                    <a:p>
                      <a:pPr algn="l">
                        <a:lnSpc>
                          <a:spcPct val="200000"/>
                        </a:lnSpc>
                        <a:spcAft>
                          <a:spcPts val="0"/>
                        </a:spcAft>
                      </a:pPr>
                      <a:r>
                        <a:rPr lang="en-US" sz="1000" dirty="0">
                          <a:solidFill>
                            <a:srgbClr val="000000"/>
                          </a:solidFill>
                          <a:effectLst/>
                          <a:latin typeface="Times New Roman"/>
                          <a:ea typeface="宋体"/>
                        </a:rPr>
                        <a:t> </a:t>
                      </a:r>
                      <a:endParaRPr lang="zh-CN" sz="1000" dirty="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l">
                        <a:lnSpc>
                          <a:spcPct val="200000"/>
                        </a:lnSpc>
                        <a:spcAft>
                          <a:spcPts val="0"/>
                        </a:spcAft>
                      </a:pPr>
                      <a:r>
                        <a:rPr lang="en-US" sz="1600" dirty="0">
                          <a:solidFill>
                            <a:srgbClr val="000000"/>
                          </a:solidFill>
                          <a:effectLst/>
                          <a:latin typeface="Times New Roman"/>
                          <a:ea typeface="宋体"/>
                        </a:rPr>
                        <a:t>Diet A</a:t>
                      </a:r>
                      <a:endParaRPr lang="zh-CN" sz="1600" dirty="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l">
                        <a:lnSpc>
                          <a:spcPct val="200000"/>
                        </a:lnSpc>
                        <a:spcAft>
                          <a:spcPts val="0"/>
                        </a:spcAft>
                      </a:pPr>
                      <a:r>
                        <a:rPr lang="en-US" sz="1600" dirty="0">
                          <a:solidFill>
                            <a:srgbClr val="000000"/>
                          </a:solidFill>
                          <a:effectLst/>
                          <a:latin typeface="Times New Roman"/>
                          <a:ea typeface="宋体"/>
                        </a:rPr>
                        <a:t> Diet B</a:t>
                      </a:r>
                      <a:endParaRPr lang="zh-CN" sz="1600" dirty="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gridSpan="2">
                  <a:txBody>
                    <a:bodyPr/>
                    <a:lstStyle/>
                    <a:p>
                      <a:pPr algn="l">
                        <a:lnSpc>
                          <a:spcPct val="200000"/>
                        </a:lnSpc>
                        <a:spcAft>
                          <a:spcPts val="0"/>
                        </a:spcAft>
                      </a:pPr>
                      <a:r>
                        <a:rPr lang="en-US" sz="1600">
                          <a:solidFill>
                            <a:srgbClr val="000000"/>
                          </a:solidFill>
                          <a:effectLst/>
                          <a:latin typeface="Times New Roman"/>
                          <a:ea typeface="宋体"/>
                        </a:rPr>
                        <a:t> Diet C</a:t>
                      </a:r>
                      <a:endParaRPr lang="zh-CN" sz="160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l">
                        <a:lnSpc>
                          <a:spcPct val="200000"/>
                        </a:lnSpc>
                        <a:spcAft>
                          <a:spcPts val="0"/>
                        </a:spcAft>
                      </a:pPr>
                      <a:r>
                        <a:rPr lang="en-US" sz="1600">
                          <a:solidFill>
                            <a:srgbClr val="000000"/>
                          </a:solidFill>
                          <a:effectLst/>
                          <a:latin typeface="Times New Roman"/>
                          <a:ea typeface="宋体"/>
                        </a:rPr>
                        <a:t> Diet D</a:t>
                      </a:r>
                      <a:endParaRPr lang="zh-CN" sz="160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lnSpc>
                          <a:spcPct val="200000"/>
                        </a:lnSpc>
                        <a:spcAft>
                          <a:spcPts val="0"/>
                        </a:spcAft>
                      </a:pPr>
                      <a:r>
                        <a:rPr lang="en-US" sz="1600" dirty="0">
                          <a:solidFill>
                            <a:srgbClr val="000000"/>
                          </a:solidFill>
                          <a:effectLst/>
                          <a:latin typeface="Times New Roman"/>
                          <a:ea typeface="宋体"/>
                        </a:rPr>
                        <a:t>Diet E</a:t>
                      </a:r>
                      <a:endParaRPr lang="zh-CN" sz="1600" dirty="0">
                        <a:effectLst/>
                        <a:latin typeface="Times New Roman"/>
                        <a:ea typeface="宋体"/>
                      </a:endParaRPr>
                    </a:p>
                  </a:txBody>
                  <a:tcPr marL="8142" marR="8142" marT="0" marB="0">
                    <a:lnL>
                      <a:noFill/>
                    </a:lnL>
                    <a:lnR>
                      <a:noFill/>
                    </a:lnR>
                    <a:lnT w="12700" cap="flat" cmpd="sng" algn="ctr">
                      <a:solidFill>
                        <a:srgbClr val="000000"/>
                      </a:solidFill>
                      <a:prstDash val="solid"/>
                      <a:round/>
                      <a:headEnd type="none" w="med" len="med"/>
                      <a:tailEnd type="none" w="med" len="med"/>
                    </a:lnT>
                    <a:lnB>
                      <a:noFill/>
                    </a:lnB>
                  </a:tcPr>
                </a:tc>
              </a:tr>
              <a:tr h="53921">
                <a:tc gridSpan="2">
                  <a:txBody>
                    <a:bodyPr/>
                    <a:lstStyle/>
                    <a:p>
                      <a:pPr algn="r" latinLnBrk="1">
                        <a:lnSpc>
                          <a:spcPct val="200000"/>
                        </a:lnSpc>
                        <a:spcAft>
                          <a:spcPts val="0"/>
                        </a:spcAft>
                      </a:pPr>
                      <a:r>
                        <a:rPr lang="en-US" sz="1600" dirty="0">
                          <a:solidFill>
                            <a:srgbClr val="000000"/>
                          </a:solidFill>
                          <a:effectLst/>
                          <a:latin typeface="Times New Roman"/>
                          <a:ea typeface="宋体"/>
                        </a:rPr>
                        <a:t>Initial whole body</a:t>
                      </a:r>
                      <a:endParaRPr lang="zh-CN" sz="1600" dirty="0">
                        <a:effectLst/>
                        <a:latin typeface="Times New Roman"/>
                        <a:ea typeface="宋体"/>
                      </a:endParaRPr>
                    </a:p>
                  </a:txBody>
                  <a:tcPr marL="8142" marR="8142" marT="0" marB="0">
                    <a:lnL>
                      <a:noFill/>
                    </a:lnL>
                    <a:lnR>
                      <a:noFill/>
                    </a:lnR>
                    <a:lnT>
                      <a:noFill/>
                    </a:lnT>
                    <a:lnB>
                      <a:noFill/>
                    </a:lnB>
                  </a:tcPr>
                </a:tc>
                <a:tc hMerge="1">
                  <a:txBody>
                    <a:bodyPr/>
                    <a:lstStyle/>
                    <a:p>
                      <a:endParaRPr lang="zh-CN" altLang="en-US"/>
                    </a:p>
                  </a:txBody>
                  <a:tcPr/>
                </a:tc>
                <a:tc gridSpan="7">
                  <a:txBody>
                    <a:bodyPr/>
                    <a:lstStyle/>
                    <a:p>
                      <a:pPr algn="ctr">
                        <a:lnSpc>
                          <a:spcPct val="200000"/>
                        </a:lnSpc>
                        <a:spcAft>
                          <a:spcPts val="0"/>
                        </a:spcAft>
                      </a:pPr>
                      <a:r>
                        <a:rPr lang="en-US" sz="1600" dirty="0">
                          <a:solidFill>
                            <a:srgbClr val="000000"/>
                          </a:solidFill>
                          <a:effectLst/>
                          <a:latin typeface="Times New Roman"/>
                          <a:ea typeface="宋体"/>
                        </a:rPr>
                        <a:t>Final whole body </a:t>
                      </a:r>
                      <a:endParaRPr lang="zh-CN" sz="1600" dirty="0">
                        <a:effectLst/>
                        <a:latin typeface="Times New Roman"/>
                        <a:ea typeface="宋体"/>
                      </a:endParaRPr>
                    </a:p>
                  </a:txBody>
                  <a:tcPr marL="8142" marR="8142" marT="0" marB="0">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39206">
                <a:tc>
                  <a:txBody>
                    <a:bodyPr/>
                    <a:lstStyle/>
                    <a:p>
                      <a:pPr algn="l">
                        <a:lnSpc>
                          <a:spcPct val="200000"/>
                        </a:lnSpc>
                        <a:spcAft>
                          <a:spcPts val="0"/>
                        </a:spcAft>
                      </a:pPr>
                      <a:r>
                        <a:rPr lang="en-US" sz="1600" dirty="0">
                          <a:solidFill>
                            <a:srgbClr val="000000"/>
                          </a:solidFill>
                          <a:effectLst/>
                          <a:latin typeface="Times New Roman"/>
                          <a:ea typeface="宋体"/>
                        </a:rPr>
                        <a:t>Moisture</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10.75±1.20</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11.40±1.45</a:t>
                      </a:r>
                      <a:endParaRPr lang="zh-CN" sz="1000" dirty="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11.21±0.90</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11.18±1.20</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a:solidFill>
                            <a:srgbClr val="000000"/>
                          </a:solidFill>
                          <a:effectLst/>
                          <a:latin typeface="Times New Roman"/>
                          <a:ea typeface="宋体"/>
                        </a:rPr>
                        <a:t>11.07±0.31</a:t>
                      </a:r>
                      <a:endParaRPr lang="zh-CN" sz="100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a:solidFill>
                            <a:srgbClr val="000000"/>
                          </a:solidFill>
                          <a:effectLst/>
                          <a:latin typeface="Times New Roman"/>
                          <a:ea typeface="宋体"/>
                        </a:rPr>
                        <a:t>11.09±0.58</a:t>
                      </a:r>
                      <a:endParaRPr lang="zh-CN" sz="1000">
                        <a:effectLst/>
                        <a:latin typeface="Times New Roman"/>
                        <a:ea typeface="宋体"/>
                      </a:endParaRPr>
                    </a:p>
                  </a:txBody>
                  <a:tcPr marL="8142" marR="8142" marT="0" marB="0" anchor="ctr">
                    <a:lnL>
                      <a:noFill/>
                    </a:lnL>
                    <a:lnR>
                      <a:noFill/>
                    </a:lnR>
                    <a:lnT>
                      <a:noFill/>
                    </a:lnT>
                    <a:lnB>
                      <a:noFill/>
                    </a:lnB>
                  </a:tcPr>
                </a:tc>
              </a:tr>
              <a:tr h="539206">
                <a:tc>
                  <a:txBody>
                    <a:bodyPr/>
                    <a:lstStyle/>
                    <a:p>
                      <a:pPr algn="l">
                        <a:lnSpc>
                          <a:spcPct val="200000"/>
                        </a:lnSpc>
                        <a:spcAft>
                          <a:spcPts val="0"/>
                        </a:spcAft>
                      </a:pPr>
                      <a:r>
                        <a:rPr lang="en-US" sz="1600" dirty="0">
                          <a:solidFill>
                            <a:srgbClr val="000000"/>
                          </a:solidFill>
                          <a:effectLst/>
                          <a:latin typeface="Times New Roman"/>
                          <a:ea typeface="宋体"/>
                        </a:rPr>
                        <a:t>Protein</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63.30±1.42</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58.40±0.87</a:t>
                      </a:r>
                      <a:endParaRPr lang="zh-CN" sz="1000" dirty="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59.69±0.33</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61.00±1.60</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a:solidFill>
                            <a:srgbClr val="000000"/>
                          </a:solidFill>
                          <a:effectLst/>
                          <a:latin typeface="Times New Roman"/>
                          <a:ea typeface="宋体"/>
                        </a:rPr>
                        <a:t>62.61±2.46</a:t>
                      </a:r>
                      <a:endParaRPr lang="zh-CN" sz="100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400" dirty="0">
                          <a:solidFill>
                            <a:srgbClr val="FF0000"/>
                          </a:solidFill>
                          <a:effectLst/>
                          <a:latin typeface="Times New Roman"/>
                          <a:ea typeface="宋体"/>
                        </a:rPr>
                        <a:t>64.06±1.48</a:t>
                      </a:r>
                      <a:endParaRPr lang="zh-CN" sz="1400" dirty="0">
                        <a:solidFill>
                          <a:srgbClr val="FF0000"/>
                        </a:solidFill>
                        <a:effectLst/>
                        <a:latin typeface="Times New Roman"/>
                        <a:ea typeface="宋体"/>
                      </a:endParaRPr>
                    </a:p>
                  </a:txBody>
                  <a:tcPr marL="8142" marR="8142" marT="0" marB="0" anchor="ctr">
                    <a:lnL>
                      <a:noFill/>
                    </a:lnL>
                    <a:lnR>
                      <a:noFill/>
                    </a:lnR>
                    <a:lnT>
                      <a:noFill/>
                    </a:lnT>
                    <a:lnB>
                      <a:noFill/>
                    </a:lnB>
                  </a:tcPr>
                </a:tc>
              </a:tr>
              <a:tr h="575153">
                <a:tc>
                  <a:txBody>
                    <a:bodyPr/>
                    <a:lstStyle/>
                    <a:p>
                      <a:pPr algn="l">
                        <a:lnSpc>
                          <a:spcPct val="200000"/>
                        </a:lnSpc>
                        <a:spcAft>
                          <a:spcPts val="0"/>
                        </a:spcAft>
                      </a:pPr>
                      <a:r>
                        <a:rPr lang="en-US" sz="1600" dirty="0">
                          <a:solidFill>
                            <a:srgbClr val="000000"/>
                          </a:solidFill>
                          <a:effectLst/>
                          <a:latin typeface="Times New Roman"/>
                          <a:ea typeface="宋体"/>
                        </a:rPr>
                        <a:t>Lipid</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7.04±0.32</a:t>
                      </a:r>
                      <a:r>
                        <a:rPr lang="en-US" sz="1000" i="1" baseline="30000" dirty="0">
                          <a:solidFill>
                            <a:srgbClr val="000000"/>
                          </a:solidFill>
                          <a:effectLst/>
                          <a:latin typeface="Times New Roman"/>
                          <a:ea typeface="宋体"/>
                        </a:rPr>
                        <a:t>bc</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2.74±0.90</a:t>
                      </a:r>
                      <a:r>
                        <a:rPr lang="en-US" sz="1000" i="1" baseline="30000" dirty="0">
                          <a:solidFill>
                            <a:srgbClr val="000000"/>
                          </a:solidFill>
                          <a:effectLst/>
                          <a:latin typeface="Times New Roman"/>
                          <a:ea typeface="宋体"/>
                        </a:rPr>
                        <a:t>a</a:t>
                      </a:r>
                      <a:endParaRPr lang="zh-CN" sz="1000" dirty="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dirty="0">
                          <a:solidFill>
                            <a:srgbClr val="000000"/>
                          </a:solidFill>
                          <a:effectLst/>
                          <a:latin typeface="Times New Roman"/>
                          <a:ea typeface="宋体"/>
                        </a:rPr>
                        <a:t>3.26±0.33</a:t>
                      </a:r>
                      <a:r>
                        <a:rPr lang="en-US" sz="1000" i="1" baseline="30000" dirty="0">
                          <a:solidFill>
                            <a:srgbClr val="000000"/>
                          </a:solidFill>
                          <a:effectLst/>
                          <a:latin typeface="Times New Roman"/>
                          <a:ea typeface="宋体"/>
                        </a:rPr>
                        <a:t>a</a:t>
                      </a:r>
                      <a:endParaRPr lang="zh-CN" sz="1000" dirty="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dirty="0">
                          <a:solidFill>
                            <a:srgbClr val="000000"/>
                          </a:solidFill>
                          <a:effectLst/>
                          <a:latin typeface="Times New Roman"/>
                          <a:ea typeface="宋体"/>
                        </a:rPr>
                        <a:t>4.67±0.59</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dirty="0">
                          <a:solidFill>
                            <a:srgbClr val="000000"/>
                          </a:solidFill>
                          <a:effectLst/>
                          <a:latin typeface="Times New Roman"/>
                          <a:ea typeface="宋体"/>
                        </a:rPr>
                        <a:t>7.44±0.36</a:t>
                      </a:r>
                      <a:r>
                        <a:rPr lang="en-US" sz="1000" i="1" baseline="30000" dirty="0">
                          <a:solidFill>
                            <a:srgbClr val="000000"/>
                          </a:solidFill>
                          <a:effectLst/>
                          <a:latin typeface="Times New Roman"/>
                          <a:ea typeface="宋体"/>
                        </a:rPr>
                        <a:t>c</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6.62±0.15</a:t>
                      </a:r>
                      <a:r>
                        <a:rPr lang="en-US" sz="1000" i="1" baseline="30000" dirty="0">
                          <a:solidFill>
                            <a:srgbClr val="000000"/>
                          </a:solidFill>
                          <a:effectLst/>
                          <a:latin typeface="Times New Roman"/>
                          <a:ea typeface="宋体"/>
                        </a:rPr>
                        <a:t>bc</a:t>
                      </a:r>
                      <a:endParaRPr lang="zh-CN" sz="1000" dirty="0">
                        <a:effectLst/>
                        <a:latin typeface="Times New Roman"/>
                        <a:ea typeface="宋体"/>
                      </a:endParaRPr>
                    </a:p>
                  </a:txBody>
                  <a:tcPr marL="8142" marR="8142" marT="0" marB="0" anchor="ctr">
                    <a:lnL>
                      <a:noFill/>
                    </a:lnL>
                    <a:lnR>
                      <a:noFill/>
                    </a:lnR>
                    <a:lnT>
                      <a:noFill/>
                    </a:lnT>
                    <a:lnB>
                      <a:noFill/>
                    </a:lnB>
                  </a:tcPr>
                </a:tc>
              </a:tr>
              <a:tr h="539206">
                <a:tc>
                  <a:txBody>
                    <a:bodyPr/>
                    <a:lstStyle/>
                    <a:p>
                      <a:pPr algn="l">
                        <a:lnSpc>
                          <a:spcPct val="200000"/>
                        </a:lnSpc>
                        <a:spcAft>
                          <a:spcPts val="0"/>
                        </a:spcAft>
                      </a:pPr>
                      <a:r>
                        <a:rPr lang="en-US" sz="1600" dirty="0" smtClean="0">
                          <a:solidFill>
                            <a:srgbClr val="000000"/>
                          </a:solidFill>
                          <a:effectLst/>
                          <a:latin typeface="Times New Roman"/>
                          <a:ea typeface="宋体"/>
                        </a:rPr>
                        <a:t>Ash</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0.28±0.00</a:t>
                      </a:r>
                      <a:r>
                        <a:rPr lang="en-US" sz="1000" baseline="30000" dirty="0">
                          <a:solidFill>
                            <a:srgbClr val="000000"/>
                          </a:solidFill>
                          <a:effectLst/>
                          <a:latin typeface="Times New Roman"/>
                          <a:ea typeface="宋体"/>
                        </a:rPr>
                        <a:t>d</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a:solidFill>
                            <a:srgbClr val="000000"/>
                          </a:solidFill>
                          <a:effectLst/>
                          <a:latin typeface="Times New Roman"/>
                          <a:ea typeface="宋体"/>
                        </a:rPr>
                        <a:t>0.80±0.01</a:t>
                      </a:r>
                      <a:r>
                        <a:rPr lang="en-US" sz="1000" i="1" baseline="30000">
                          <a:solidFill>
                            <a:srgbClr val="000000"/>
                          </a:solidFill>
                          <a:effectLst/>
                          <a:latin typeface="Times New Roman"/>
                          <a:ea typeface="宋体"/>
                        </a:rPr>
                        <a:t>a</a:t>
                      </a:r>
                      <a:endParaRPr lang="zh-CN" sz="100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0.73±0.01</a:t>
                      </a:r>
                      <a:r>
                        <a:rPr lang="en-US" sz="1000" i="1" baseline="30000">
                          <a:solidFill>
                            <a:srgbClr val="000000"/>
                          </a:solidFill>
                          <a:effectLst/>
                          <a:latin typeface="Times New Roman"/>
                          <a:ea typeface="宋体"/>
                        </a:rPr>
                        <a:t>b</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0.72±0.00</a:t>
                      </a:r>
                      <a:r>
                        <a:rPr lang="en-US" sz="1000" i="1" baseline="30000">
                          <a:solidFill>
                            <a:srgbClr val="000000"/>
                          </a:solidFill>
                          <a:effectLst/>
                          <a:latin typeface="Times New Roman"/>
                          <a:ea typeface="宋体"/>
                        </a:rPr>
                        <a:t>b</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a:solidFill>
                            <a:srgbClr val="000000"/>
                          </a:solidFill>
                          <a:effectLst/>
                          <a:latin typeface="Times New Roman"/>
                          <a:ea typeface="宋体"/>
                        </a:rPr>
                        <a:t>0.78±001</a:t>
                      </a:r>
                      <a:r>
                        <a:rPr lang="en-US" sz="1000" i="1" baseline="30000">
                          <a:solidFill>
                            <a:srgbClr val="000000"/>
                          </a:solidFill>
                          <a:effectLst/>
                          <a:latin typeface="Times New Roman"/>
                          <a:ea typeface="宋体"/>
                        </a:rPr>
                        <a:t>ac</a:t>
                      </a:r>
                      <a:endParaRPr lang="zh-CN" sz="100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0.72±0.01</a:t>
                      </a:r>
                      <a:r>
                        <a:rPr lang="en-US" sz="1000" i="1" baseline="30000" dirty="0">
                          <a:solidFill>
                            <a:srgbClr val="000000"/>
                          </a:solidFill>
                          <a:effectLst/>
                          <a:latin typeface="Times New Roman"/>
                          <a:ea typeface="宋体"/>
                        </a:rPr>
                        <a:t>bc</a:t>
                      </a:r>
                      <a:endParaRPr lang="zh-CN" sz="1000" dirty="0">
                        <a:effectLst/>
                        <a:latin typeface="Times New Roman"/>
                        <a:ea typeface="宋体"/>
                      </a:endParaRPr>
                    </a:p>
                  </a:txBody>
                  <a:tcPr marL="8142" marR="8142" marT="0" marB="0" anchor="ctr">
                    <a:lnL>
                      <a:noFill/>
                    </a:lnL>
                    <a:lnR>
                      <a:noFill/>
                    </a:lnR>
                    <a:lnT>
                      <a:noFill/>
                    </a:lnT>
                    <a:lnB>
                      <a:noFill/>
                    </a:lnB>
                  </a:tcPr>
                </a:tc>
              </a:tr>
              <a:tr h="53921">
                <a:tc gridSpan="9">
                  <a:txBody>
                    <a:bodyPr/>
                    <a:lstStyle/>
                    <a:p>
                      <a:pPr algn="ctr">
                        <a:lnSpc>
                          <a:spcPct val="200000"/>
                        </a:lnSpc>
                        <a:spcAft>
                          <a:spcPts val="0"/>
                        </a:spcAft>
                      </a:pPr>
                      <a:r>
                        <a:rPr lang="en-US" sz="1000" dirty="0">
                          <a:solidFill>
                            <a:srgbClr val="000000"/>
                          </a:solidFill>
                          <a:effectLst/>
                          <a:latin typeface="Times New Roman"/>
                          <a:ea typeface="宋体"/>
                        </a:rPr>
                        <a:t>MUSCLE</a:t>
                      </a:r>
                      <a:endParaRPr lang="zh-CN" sz="1000" dirty="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93126">
                <a:tc>
                  <a:txBody>
                    <a:bodyPr/>
                    <a:lstStyle/>
                    <a:p>
                      <a:pPr algn="l">
                        <a:lnSpc>
                          <a:spcPct val="200000"/>
                        </a:lnSpc>
                        <a:spcAft>
                          <a:spcPts val="0"/>
                        </a:spcAft>
                      </a:pPr>
                      <a:r>
                        <a:rPr lang="en-US" sz="1600" dirty="0" smtClean="0">
                          <a:solidFill>
                            <a:srgbClr val="000000"/>
                          </a:solidFill>
                          <a:effectLst/>
                          <a:latin typeface="Times New Roman"/>
                          <a:ea typeface="宋体"/>
                        </a:rPr>
                        <a:t>Moisture</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 </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a:solidFill>
                            <a:srgbClr val="000000"/>
                          </a:solidFill>
                          <a:effectLst/>
                          <a:latin typeface="Times New Roman"/>
                          <a:ea typeface="宋体"/>
                        </a:rPr>
                        <a:t>10.45±0.15</a:t>
                      </a:r>
                      <a:r>
                        <a:rPr lang="en-US" sz="1000" i="1" baseline="30000">
                          <a:solidFill>
                            <a:srgbClr val="000000"/>
                          </a:solidFill>
                          <a:effectLst/>
                          <a:latin typeface="Times New Roman"/>
                          <a:ea typeface="宋体"/>
                        </a:rPr>
                        <a:t>a</a:t>
                      </a:r>
                      <a:endParaRPr lang="zh-CN" sz="100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a:solidFill>
                            <a:srgbClr val="000000"/>
                          </a:solidFill>
                          <a:effectLst/>
                          <a:latin typeface="Times New Roman"/>
                          <a:ea typeface="宋体"/>
                        </a:rPr>
                        <a:t>10.52±0.86</a:t>
                      </a:r>
                      <a:r>
                        <a:rPr lang="en-US" sz="1000" i="1" baseline="30000">
                          <a:solidFill>
                            <a:srgbClr val="000000"/>
                          </a:solidFill>
                          <a:effectLst/>
                          <a:latin typeface="Times New Roman"/>
                          <a:ea typeface="宋体"/>
                        </a:rPr>
                        <a:t>a</a:t>
                      </a:r>
                      <a:endParaRPr lang="zh-CN" sz="100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10.42±0.48</a:t>
                      </a:r>
                      <a:r>
                        <a:rPr lang="en-US" sz="1000" i="1" baseline="30000">
                          <a:solidFill>
                            <a:srgbClr val="000000"/>
                          </a:solidFill>
                          <a:effectLst/>
                          <a:latin typeface="Times New Roman"/>
                          <a:ea typeface="宋体"/>
                        </a:rPr>
                        <a:t>a</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10.69±0.18</a:t>
                      </a:r>
                      <a:r>
                        <a:rPr lang="en-US" sz="1000" i="1" baseline="30000">
                          <a:solidFill>
                            <a:srgbClr val="000000"/>
                          </a:solidFill>
                          <a:effectLst/>
                          <a:latin typeface="Times New Roman"/>
                          <a:ea typeface="宋体"/>
                        </a:rPr>
                        <a:t>ab</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dirty="0">
                          <a:solidFill>
                            <a:srgbClr val="000000"/>
                          </a:solidFill>
                          <a:effectLst/>
                          <a:latin typeface="Times New Roman"/>
                          <a:ea typeface="宋体"/>
                        </a:rPr>
                        <a:t>10.90±0.90</a:t>
                      </a:r>
                      <a:r>
                        <a:rPr lang="en-US" sz="1000" i="1" baseline="30000" dirty="0">
                          <a:solidFill>
                            <a:srgbClr val="000000"/>
                          </a:solidFill>
                          <a:effectLst/>
                          <a:latin typeface="Times New Roman"/>
                          <a:ea typeface="宋体"/>
                        </a:rPr>
                        <a:t>b</a:t>
                      </a:r>
                      <a:endParaRPr lang="zh-CN" sz="1000" dirty="0">
                        <a:effectLst/>
                        <a:latin typeface="Times New Roman"/>
                        <a:ea typeface="宋体"/>
                      </a:endParaRPr>
                    </a:p>
                  </a:txBody>
                  <a:tcPr marL="8142" marR="8142" marT="0" marB="0" anchor="ctr">
                    <a:lnL>
                      <a:noFill/>
                    </a:lnL>
                    <a:lnR>
                      <a:noFill/>
                    </a:lnR>
                    <a:lnT>
                      <a:noFill/>
                    </a:lnT>
                    <a:lnB>
                      <a:noFill/>
                    </a:lnB>
                  </a:tcPr>
                </a:tc>
              </a:tr>
              <a:tr h="593126">
                <a:tc>
                  <a:txBody>
                    <a:bodyPr/>
                    <a:lstStyle/>
                    <a:p>
                      <a:pPr algn="l">
                        <a:lnSpc>
                          <a:spcPct val="200000"/>
                        </a:lnSpc>
                        <a:spcAft>
                          <a:spcPts val="0"/>
                        </a:spcAft>
                      </a:pPr>
                      <a:r>
                        <a:rPr lang="en-US" sz="1600" dirty="0" smtClean="0">
                          <a:solidFill>
                            <a:srgbClr val="000000"/>
                          </a:solidFill>
                          <a:effectLst/>
                          <a:latin typeface="Times New Roman"/>
                          <a:ea typeface="宋体"/>
                        </a:rPr>
                        <a:t>Protein</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 </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94.33±0.41</a:t>
                      </a:r>
                      <a:r>
                        <a:rPr lang="en-US" sz="1000" i="1" baseline="30000" dirty="0">
                          <a:solidFill>
                            <a:srgbClr val="000000"/>
                          </a:solidFill>
                          <a:effectLst/>
                          <a:latin typeface="Times New Roman"/>
                          <a:ea typeface="宋体"/>
                        </a:rPr>
                        <a:t>a</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95.85±0.20</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96.47±0.32</a:t>
                      </a:r>
                      <a:r>
                        <a:rPr lang="en-US" sz="1000" i="1" baseline="30000">
                          <a:solidFill>
                            <a:srgbClr val="000000"/>
                          </a:solidFill>
                          <a:effectLst/>
                          <a:latin typeface="Times New Roman"/>
                          <a:ea typeface="宋体"/>
                        </a:rPr>
                        <a:t>b</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95.63±0.60</a:t>
                      </a:r>
                      <a:r>
                        <a:rPr lang="en-US" sz="1000" i="1" baseline="30000">
                          <a:solidFill>
                            <a:srgbClr val="000000"/>
                          </a:solidFill>
                          <a:effectLst/>
                          <a:latin typeface="Times New Roman"/>
                          <a:ea typeface="宋体"/>
                        </a:rPr>
                        <a:t>ab</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dirty="0">
                          <a:solidFill>
                            <a:srgbClr val="000000"/>
                          </a:solidFill>
                          <a:effectLst/>
                          <a:latin typeface="Times New Roman"/>
                          <a:ea typeface="宋体"/>
                        </a:rPr>
                        <a:t>96.48±0.26</a:t>
                      </a:r>
                      <a:r>
                        <a:rPr lang="en-US" sz="1000" i="1" baseline="30000" dirty="0">
                          <a:solidFill>
                            <a:srgbClr val="000000"/>
                          </a:solidFill>
                          <a:effectLst/>
                          <a:latin typeface="Times New Roman"/>
                          <a:ea typeface="宋体"/>
                        </a:rPr>
                        <a:t>b</a:t>
                      </a:r>
                      <a:endParaRPr lang="zh-CN" sz="1000" dirty="0">
                        <a:effectLst/>
                        <a:latin typeface="Times New Roman"/>
                        <a:ea typeface="宋体"/>
                      </a:endParaRPr>
                    </a:p>
                  </a:txBody>
                  <a:tcPr marL="8142" marR="8142" marT="0" marB="0" anchor="ctr">
                    <a:lnL>
                      <a:noFill/>
                    </a:lnL>
                    <a:lnR>
                      <a:noFill/>
                    </a:lnR>
                    <a:lnT>
                      <a:noFill/>
                    </a:lnT>
                    <a:lnB>
                      <a:noFill/>
                    </a:lnB>
                  </a:tcPr>
                </a:tc>
              </a:tr>
              <a:tr h="575153">
                <a:tc>
                  <a:txBody>
                    <a:bodyPr/>
                    <a:lstStyle/>
                    <a:p>
                      <a:pPr algn="l">
                        <a:lnSpc>
                          <a:spcPct val="200000"/>
                        </a:lnSpc>
                        <a:spcAft>
                          <a:spcPts val="0"/>
                        </a:spcAft>
                      </a:pPr>
                      <a:r>
                        <a:rPr lang="en-US" sz="1600" dirty="0">
                          <a:solidFill>
                            <a:srgbClr val="000000"/>
                          </a:solidFill>
                          <a:effectLst/>
                          <a:latin typeface="Times New Roman"/>
                          <a:ea typeface="宋体"/>
                        </a:rPr>
                        <a:t>Lipid</a:t>
                      </a:r>
                      <a:endParaRPr lang="zh-CN" sz="16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 </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2.22±0.22</a:t>
                      </a:r>
                      <a:r>
                        <a:rPr lang="en-US" sz="1000" i="1" baseline="30000" dirty="0">
                          <a:solidFill>
                            <a:srgbClr val="000000"/>
                          </a:solidFill>
                          <a:effectLst/>
                          <a:latin typeface="Times New Roman"/>
                          <a:ea typeface="宋体"/>
                        </a:rPr>
                        <a:t>a</a:t>
                      </a:r>
                      <a:endParaRPr lang="zh-CN" sz="1000" dirty="0">
                        <a:effectLst/>
                        <a:latin typeface="Times New Roman"/>
                        <a:ea typeface="宋体"/>
                      </a:endParaRPr>
                    </a:p>
                  </a:txBody>
                  <a:tcPr marL="8142" marR="8142" marT="0" marB="0" anchor="ctr">
                    <a:lnL>
                      <a:noFill/>
                    </a:lnL>
                    <a:lnR>
                      <a:noFill/>
                    </a:lnR>
                    <a:lnT>
                      <a:noFill/>
                    </a:lnT>
                    <a:lnB>
                      <a:noFill/>
                    </a:lnB>
                  </a:tcPr>
                </a:tc>
                <a:tc>
                  <a:txBody>
                    <a:bodyPr/>
                    <a:lstStyle/>
                    <a:p>
                      <a:pPr algn="l">
                        <a:lnSpc>
                          <a:spcPct val="200000"/>
                        </a:lnSpc>
                        <a:spcAft>
                          <a:spcPts val="0"/>
                        </a:spcAft>
                      </a:pPr>
                      <a:r>
                        <a:rPr lang="en-US" sz="1000" dirty="0">
                          <a:solidFill>
                            <a:srgbClr val="000000"/>
                          </a:solidFill>
                          <a:effectLst/>
                          <a:latin typeface="Times New Roman"/>
                          <a:ea typeface="宋体"/>
                        </a:rPr>
                        <a:t>1.77±0.18</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a:noFill/>
                    </a:lnB>
                  </a:tcPr>
                </a:tc>
                <a:tc gridSpan="2">
                  <a:txBody>
                    <a:bodyPr/>
                    <a:lstStyle/>
                    <a:p>
                      <a:pPr algn="l">
                        <a:lnSpc>
                          <a:spcPct val="200000"/>
                        </a:lnSpc>
                        <a:spcAft>
                          <a:spcPts val="0"/>
                        </a:spcAft>
                      </a:pPr>
                      <a:r>
                        <a:rPr lang="en-US" sz="1000">
                          <a:solidFill>
                            <a:srgbClr val="000000"/>
                          </a:solidFill>
                          <a:effectLst/>
                          <a:latin typeface="Times New Roman"/>
                          <a:ea typeface="宋体"/>
                        </a:rPr>
                        <a:t>1.15±0.04</a:t>
                      </a:r>
                      <a:r>
                        <a:rPr lang="en-US" sz="1000" i="1" baseline="30000">
                          <a:solidFill>
                            <a:srgbClr val="000000"/>
                          </a:solidFill>
                          <a:effectLst/>
                          <a:latin typeface="Times New Roman"/>
                          <a:ea typeface="宋体"/>
                        </a:rPr>
                        <a:t>bc</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gridSpan="2">
                  <a:txBody>
                    <a:bodyPr/>
                    <a:lstStyle/>
                    <a:p>
                      <a:pPr algn="l">
                        <a:lnSpc>
                          <a:spcPct val="200000"/>
                        </a:lnSpc>
                        <a:spcAft>
                          <a:spcPts val="0"/>
                        </a:spcAft>
                      </a:pPr>
                      <a:r>
                        <a:rPr lang="en-US" sz="1000">
                          <a:solidFill>
                            <a:srgbClr val="000000"/>
                          </a:solidFill>
                          <a:effectLst/>
                          <a:latin typeface="Times New Roman"/>
                          <a:ea typeface="宋体"/>
                        </a:rPr>
                        <a:t>1.07±0.17</a:t>
                      </a:r>
                      <a:r>
                        <a:rPr lang="en-US" sz="1000" i="1" baseline="30000">
                          <a:solidFill>
                            <a:srgbClr val="000000"/>
                          </a:solidFill>
                          <a:effectLst/>
                          <a:latin typeface="Times New Roman"/>
                          <a:ea typeface="宋体"/>
                        </a:rPr>
                        <a:t>bc</a:t>
                      </a:r>
                      <a:endParaRPr lang="zh-CN" sz="1000">
                        <a:effectLst/>
                        <a:latin typeface="Times New Roman"/>
                        <a:ea typeface="宋体"/>
                      </a:endParaRPr>
                    </a:p>
                  </a:txBody>
                  <a:tcPr marL="8142" marR="8142" marT="0" marB="0" anchor="ctr">
                    <a:lnL>
                      <a:noFill/>
                    </a:lnL>
                    <a:lnR>
                      <a:noFill/>
                    </a:lnR>
                    <a:lnT>
                      <a:noFill/>
                    </a:lnT>
                    <a:lnB>
                      <a:noFill/>
                    </a:lnB>
                  </a:tcPr>
                </a:tc>
                <a:tc hMerge="1">
                  <a:txBody>
                    <a:bodyPr/>
                    <a:lstStyle/>
                    <a:p>
                      <a:endParaRPr lang="zh-CN" altLang="en-US"/>
                    </a:p>
                  </a:txBody>
                  <a:tcPr/>
                </a:tc>
                <a:tc>
                  <a:txBody>
                    <a:bodyPr/>
                    <a:lstStyle/>
                    <a:p>
                      <a:pPr algn="l">
                        <a:lnSpc>
                          <a:spcPct val="200000"/>
                        </a:lnSpc>
                        <a:spcAft>
                          <a:spcPts val="0"/>
                        </a:spcAft>
                      </a:pPr>
                      <a:r>
                        <a:rPr lang="en-US" sz="1000" dirty="0">
                          <a:solidFill>
                            <a:srgbClr val="000000"/>
                          </a:solidFill>
                          <a:effectLst/>
                          <a:latin typeface="Times New Roman"/>
                          <a:ea typeface="宋体"/>
                        </a:rPr>
                        <a:t>0.90±0.13</a:t>
                      </a:r>
                      <a:r>
                        <a:rPr lang="en-US" sz="1000" i="1" baseline="30000" dirty="0">
                          <a:solidFill>
                            <a:srgbClr val="000000"/>
                          </a:solidFill>
                          <a:effectLst/>
                          <a:latin typeface="Times New Roman"/>
                          <a:ea typeface="宋体"/>
                        </a:rPr>
                        <a:t>c</a:t>
                      </a:r>
                      <a:endParaRPr lang="zh-CN" sz="1000" dirty="0">
                        <a:effectLst/>
                        <a:latin typeface="Times New Roman"/>
                        <a:ea typeface="宋体"/>
                      </a:endParaRPr>
                    </a:p>
                  </a:txBody>
                  <a:tcPr marL="8142" marR="8142" marT="0" marB="0" anchor="ctr">
                    <a:lnL>
                      <a:noFill/>
                    </a:lnL>
                    <a:lnR>
                      <a:noFill/>
                    </a:lnR>
                    <a:lnT>
                      <a:noFill/>
                    </a:lnT>
                    <a:lnB>
                      <a:noFill/>
                    </a:lnB>
                  </a:tcPr>
                </a:tc>
              </a:tr>
              <a:tr h="575153">
                <a:tc>
                  <a:txBody>
                    <a:bodyPr/>
                    <a:lstStyle/>
                    <a:p>
                      <a:pPr algn="l">
                        <a:lnSpc>
                          <a:spcPct val="200000"/>
                        </a:lnSpc>
                        <a:spcAft>
                          <a:spcPts val="0"/>
                        </a:spcAft>
                      </a:pPr>
                      <a:r>
                        <a:rPr lang="en-US" sz="1600" dirty="0">
                          <a:solidFill>
                            <a:srgbClr val="000000"/>
                          </a:solidFill>
                          <a:effectLst/>
                          <a:latin typeface="Times New Roman"/>
                          <a:ea typeface="宋体"/>
                        </a:rPr>
                        <a:t>Ash</a:t>
                      </a:r>
                      <a:endParaRPr lang="zh-CN" sz="16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n-US" sz="1000" dirty="0">
                          <a:solidFill>
                            <a:srgbClr val="000000"/>
                          </a:solidFill>
                          <a:effectLst/>
                          <a:latin typeface="Times New Roman"/>
                          <a:ea typeface="宋体"/>
                        </a:rPr>
                        <a:t> </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n-US" sz="1000" dirty="0">
                          <a:solidFill>
                            <a:srgbClr val="000000"/>
                          </a:solidFill>
                          <a:effectLst/>
                          <a:latin typeface="Times New Roman"/>
                          <a:ea typeface="宋体"/>
                        </a:rPr>
                        <a:t>0.28±0.00</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a:lnSpc>
                          <a:spcPct val="200000"/>
                        </a:lnSpc>
                        <a:spcAft>
                          <a:spcPts val="0"/>
                        </a:spcAft>
                      </a:pPr>
                      <a:r>
                        <a:rPr lang="en-US" sz="1000" dirty="0">
                          <a:solidFill>
                            <a:srgbClr val="000000"/>
                          </a:solidFill>
                          <a:effectLst/>
                          <a:latin typeface="Times New Roman"/>
                          <a:ea typeface="宋体"/>
                        </a:rPr>
                        <a:t>0.26±0.00</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a:lnSpc>
                          <a:spcPct val="200000"/>
                        </a:lnSpc>
                        <a:spcAft>
                          <a:spcPts val="0"/>
                        </a:spcAft>
                      </a:pPr>
                      <a:r>
                        <a:rPr lang="en-US" sz="1000" dirty="0">
                          <a:solidFill>
                            <a:srgbClr val="000000"/>
                          </a:solidFill>
                          <a:effectLst/>
                          <a:latin typeface="Times New Roman"/>
                          <a:ea typeface="宋体"/>
                        </a:rPr>
                        <a:t>0.27±0.00</a:t>
                      </a:r>
                      <a:r>
                        <a:rPr lang="en-US" sz="1000" i="1" baseline="30000" dirty="0">
                          <a:solidFill>
                            <a:srgbClr val="000000"/>
                          </a:solidFill>
                          <a:effectLst/>
                          <a:latin typeface="Times New Roman"/>
                          <a:ea typeface="宋体"/>
                        </a:rPr>
                        <a:t>ab</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l">
                        <a:lnSpc>
                          <a:spcPct val="200000"/>
                        </a:lnSpc>
                        <a:spcAft>
                          <a:spcPts val="0"/>
                        </a:spcAft>
                      </a:pPr>
                      <a:r>
                        <a:rPr lang="en-US" sz="1000" dirty="0">
                          <a:solidFill>
                            <a:srgbClr val="000000"/>
                          </a:solidFill>
                          <a:effectLst/>
                          <a:latin typeface="Times New Roman"/>
                          <a:ea typeface="宋体"/>
                        </a:rPr>
                        <a:t>0.25±0.02</a:t>
                      </a:r>
                      <a:r>
                        <a:rPr lang="en-US" sz="1000" i="1" baseline="30000" dirty="0">
                          <a:solidFill>
                            <a:srgbClr val="000000"/>
                          </a:solidFill>
                          <a:effectLst/>
                          <a:latin typeface="Times New Roman"/>
                          <a:ea typeface="宋体"/>
                        </a:rPr>
                        <a:t>a</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lnSpc>
                          <a:spcPct val="200000"/>
                        </a:lnSpc>
                        <a:spcAft>
                          <a:spcPts val="0"/>
                        </a:spcAft>
                      </a:pPr>
                      <a:r>
                        <a:rPr lang="en-US" sz="1000" dirty="0">
                          <a:solidFill>
                            <a:srgbClr val="000000"/>
                          </a:solidFill>
                          <a:effectLst/>
                          <a:latin typeface="Times New Roman"/>
                          <a:ea typeface="宋体"/>
                        </a:rPr>
                        <a:t>0.29±0.00</a:t>
                      </a:r>
                      <a:r>
                        <a:rPr lang="en-US" sz="1000" i="1" baseline="30000" dirty="0">
                          <a:solidFill>
                            <a:srgbClr val="000000"/>
                          </a:solidFill>
                          <a:effectLst/>
                          <a:latin typeface="Times New Roman"/>
                          <a:ea typeface="宋体"/>
                        </a:rPr>
                        <a:t>b</a:t>
                      </a:r>
                      <a:endParaRPr lang="zh-CN" sz="1000" dirty="0">
                        <a:effectLst/>
                        <a:latin typeface="Times New Roman"/>
                        <a:ea typeface="宋体"/>
                      </a:endParaRPr>
                    </a:p>
                  </a:txBody>
                  <a:tcPr marL="8142" marR="814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858014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232228"/>
            <a:ext cx="9875520" cy="768824"/>
          </a:xfrm>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993626"/>
              </p:ext>
            </p:extLst>
          </p:nvPr>
        </p:nvGraphicFramePr>
        <p:xfrm>
          <a:off x="783771" y="896912"/>
          <a:ext cx="10073144" cy="6365366"/>
        </p:xfrm>
        <a:graphic>
          <a:graphicData uri="http://schemas.openxmlformats.org/drawingml/2006/table">
            <a:tbl>
              <a:tblPr firstRow="1" firstCol="1" bandRow="1">
                <a:tableStyleId>{5C22544A-7EE6-4342-B048-85BDC9FD1C3A}</a:tableStyleId>
              </a:tblPr>
              <a:tblGrid>
                <a:gridCol w="1392996">
                  <a:extLst>
                    <a:ext uri="{9D8B030D-6E8A-4147-A177-3AD203B41FA5}">
                      <a16:colId xmlns="" xmlns:a16="http://schemas.microsoft.com/office/drawing/2014/main" val="1526087192"/>
                    </a:ext>
                  </a:extLst>
                </a:gridCol>
                <a:gridCol w="1728773">
                  <a:extLst>
                    <a:ext uri="{9D8B030D-6E8A-4147-A177-3AD203B41FA5}">
                      <a16:colId xmlns="" xmlns:a16="http://schemas.microsoft.com/office/drawing/2014/main" val="3984842843"/>
                    </a:ext>
                  </a:extLst>
                </a:gridCol>
                <a:gridCol w="1728773">
                  <a:extLst>
                    <a:ext uri="{9D8B030D-6E8A-4147-A177-3AD203B41FA5}">
                      <a16:colId xmlns="" xmlns:a16="http://schemas.microsoft.com/office/drawing/2014/main" val="298600020"/>
                    </a:ext>
                  </a:extLst>
                </a:gridCol>
                <a:gridCol w="1794937">
                  <a:extLst>
                    <a:ext uri="{9D8B030D-6E8A-4147-A177-3AD203B41FA5}">
                      <a16:colId xmlns="" xmlns:a16="http://schemas.microsoft.com/office/drawing/2014/main" val="2143998571"/>
                    </a:ext>
                  </a:extLst>
                </a:gridCol>
                <a:gridCol w="1794937">
                  <a:extLst>
                    <a:ext uri="{9D8B030D-6E8A-4147-A177-3AD203B41FA5}">
                      <a16:colId xmlns="" xmlns:a16="http://schemas.microsoft.com/office/drawing/2014/main" val="4135274637"/>
                    </a:ext>
                  </a:extLst>
                </a:gridCol>
                <a:gridCol w="1632728">
                  <a:extLst>
                    <a:ext uri="{9D8B030D-6E8A-4147-A177-3AD203B41FA5}">
                      <a16:colId xmlns="" xmlns:a16="http://schemas.microsoft.com/office/drawing/2014/main" val="3632567953"/>
                    </a:ext>
                  </a:extLst>
                </a:gridCol>
              </a:tblGrid>
              <a:tr h="249950">
                <a:tc rowSpan="2">
                  <a:txBody>
                    <a:bodyPr/>
                    <a:lstStyle/>
                    <a:p>
                      <a:pPr marL="0" marR="0" algn="l">
                        <a:lnSpc>
                          <a:spcPct val="150000"/>
                        </a:lnSpc>
                        <a:spcBef>
                          <a:spcPts val="0"/>
                        </a:spcBef>
                        <a:spcAft>
                          <a:spcPts val="0"/>
                        </a:spcAft>
                      </a:pPr>
                      <a:r>
                        <a:rPr lang="en-US" sz="1400" dirty="0">
                          <a:effectLst/>
                        </a:rPr>
                        <a:t>FATTY ACID(S)</a:t>
                      </a:r>
                      <a:endParaRPr lang="en-US" sz="1400" dirty="0">
                        <a:effectLst/>
                        <a:latin typeface="Times New Roman" panose="02020603050405020304" pitchFamily="18" charset="0"/>
                        <a:ea typeface="SimSun" panose="02010600030101010101" pitchFamily="2" charset="-122"/>
                      </a:endParaRPr>
                    </a:p>
                  </a:txBody>
                  <a:tcPr marL="52449" marR="52449" marT="0" marB="0"/>
                </a:tc>
                <a:tc gridSpan="5">
                  <a:txBody>
                    <a:bodyPr/>
                    <a:lstStyle/>
                    <a:p>
                      <a:pPr marL="0" marR="0" algn="l">
                        <a:lnSpc>
                          <a:spcPct val="150000"/>
                        </a:lnSpc>
                        <a:spcBef>
                          <a:spcPts val="0"/>
                        </a:spcBef>
                        <a:spcAft>
                          <a:spcPts val="0"/>
                        </a:spcAft>
                      </a:pPr>
                      <a:r>
                        <a:rPr lang="en-US" sz="1400">
                          <a:effectLst/>
                        </a:rPr>
                        <a:t> </a:t>
                      </a:r>
                      <a:endParaRPr lang="en-US" sz="1400">
                        <a:effectLst/>
                        <a:latin typeface="Times New Roman" panose="02020603050405020304" pitchFamily="18" charset="0"/>
                        <a:ea typeface="SimSun" panose="02010600030101010101" pitchFamily="2" charset="-122"/>
                      </a:endParaRPr>
                    </a:p>
                  </a:txBody>
                  <a:tcPr marL="52449" marR="5244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65121801"/>
                  </a:ext>
                </a:extLst>
              </a:tr>
              <a:tr h="249950">
                <a:tc vMerge="1">
                  <a:txBody>
                    <a:bodyPr/>
                    <a:lstStyle/>
                    <a:p>
                      <a:endParaRPr lang="en-US"/>
                    </a:p>
                  </a:txBody>
                  <a:tcPr/>
                </a:tc>
                <a:tc>
                  <a:txBody>
                    <a:bodyPr/>
                    <a:lstStyle/>
                    <a:p>
                      <a:pPr marL="0" marR="0" algn="l">
                        <a:lnSpc>
                          <a:spcPct val="150000"/>
                        </a:lnSpc>
                        <a:spcBef>
                          <a:spcPts val="0"/>
                        </a:spcBef>
                        <a:spcAft>
                          <a:spcPts val="0"/>
                        </a:spcAft>
                      </a:pPr>
                      <a:r>
                        <a:rPr lang="en-US" sz="1400">
                          <a:effectLst/>
                        </a:rPr>
                        <a:t>Diet A</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400">
                          <a:effectLst/>
                        </a:rPr>
                        <a:t>Diet B</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400">
                          <a:effectLst/>
                        </a:rPr>
                        <a:t>Diet C</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400">
                          <a:effectLst/>
                        </a:rPr>
                        <a:t>Diet D</a:t>
                      </a:r>
                      <a:endParaRPr lang="en-US" sz="1400">
                        <a:effectLst/>
                        <a:latin typeface="Times New Roman" panose="02020603050405020304" pitchFamily="18" charset="0"/>
                        <a:ea typeface="SimSun" panose="02010600030101010101" pitchFamily="2" charset="-122"/>
                      </a:endParaRPr>
                    </a:p>
                  </a:txBody>
                  <a:tcPr marL="52449" marR="52449" marT="0" marB="0"/>
                </a:tc>
                <a:tc>
                  <a:txBody>
                    <a:bodyPr/>
                    <a:lstStyle/>
                    <a:p>
                      <a:pPr marL="0" marR="0" algn="l">
                        <a:lnSpc>
                          <a:spcPct val="150000"/>
                        </a:lnSpc>
                        <a:spcBef>
                          <a:spcPts val="0"/>
                        </a:spcBef>
                        <a:spcAft>
                          <a:spcPts val="0"/>
                        </a:spcAft>
                      </a:pPr>
                      <a:r>
                        <a:rPr lang="en-US" sz="1400">
                          <a:effectLst/>
                        </a:rPr>
                        <a:t>Diet E</a:t>
                      </a:r>
                      <a:endParaRPr lang="en-US" sz="1400">
                        <a:effectLst/>
                        <a:latin typeface="Times New Roman" panose="02020603050405020304" pitchFamily="18" charset="0"/>
                        <a:ea typeface="SimSun" panose="02010600030101010101" pitchFamily="2" charset="-122"/>
                      </a:endParaRPr>
                    </a:p>
                  </a:txBody>
                  <a:tcPr marL="52449" marR="52449" marT="0" marB="0"/>
                </a:tc>
                <a:extLst>
                  <a:ext uri="{0D108BD9-81ED-4DB2-BD59-A6C34878D82A}">
                    <a16:rowId xmlns="" xmlns:a16="http://schemas.microsoft.com/office/drawing/2014/main" val="757377207"/>
                  </a:ext>
                </a:extLst>
              </a:tr>
              <a:tr h="249950">
                <a:tc>
                  <a:txBody>
                    <a:bodyPr/>
                    <a:lstStyle/>
                    <a:p>
                      <a:pPr marL="0" marR="0" algn="l">
                        <a:lnSpc>
                          <a:spcPct val="150000"/>
                        </a:lnSpc>
                        <a:spcBef>
                          <a:spcPts val="0"/>
                        </a:spcBef>
                        <a:spcAft>
                          <a:spcPts val="0"/>
                        </a:spcAft>
                      </a:pPr>
                      <a:r>
                        <a:rPr lang="en-US" sz="1400">
                          <a:effectLst/>
                        </a:rPr>
                        <a:t>12:0</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0.000±0.00</a:t>
                      </a:r>
                      <a:r>
                        <a:rPr lang="en-US" sz="1400" baseline="30000">
                          <a:effectLst/>
                        </a:rPr>
                        <a:t>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2.40±0.07</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5.27±0.46</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7.39±0.59</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8.93±0.65</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875658846"/>
                  </a:ext>
                </a:extLst>
              </a:tr>
              <a:tr h="249950">
                <a:tc>
                  <a:txBody>
                    <a:bodyPr/>
                    <a:lstStyle/>
                    <a:p>
                      <a:pPr marL="0" marR="0" algn="l">
                        <a:lnSpc>
                          <a:spcPct val="150000"/>
                        </a:lnSpc>
                        <a:spcBef>
                          <a:spcPts val="0"/>
                        </a:spcBef>
                        <a:spcAft>
                          <a:spcPts val="0"/>
                        </a:spcAft>
                      </a:pPr>
                      <a:r>
                        <a:rPr lang="en-US" sz="1400">
                          <a:effectLst/>
                        </a:rPr>
                        <a:t>14:0</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3.68±0.07</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4.18±0.43</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6.44±0.31</a:t>
                      </a:r>
                      <a:r>
                        <a:rPr lang="en-US" sz="1400" baseline="30000">
                          <a:effectLst/>
                        </a:rPr>
                        <a:t>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7.61±0.35</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8.67±0.31</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096338363"/>
                  </a:ext>
                </a:extLst>
              </a:tr>
              <a:tr h="249950">
                <a:tc>
                  <a:txBody>
                    <a:bodyPr/>
                    <a:lstStyle/>
                    <a:p>
                      <a:pPr marL="0" marR="0" algn="l">
                        <a:lnSpc>
                          <a:spcPct val="150000"/>
                        </a:lnSpc>
                        <a:spcBef>
                          <a:spcPts val="0"/>
                        </a:spcBef>
                        <a:spcAft>
                          <a:spcPts val="0"/>
                        </a:spcAft>
                      </a:pPr>
                      <a:r>
                        <a:rPr lang="en-US" sz="1400" dirty="0">
                          <a:effectLst/>
                        </a:rPr>
                        <a:t>Total SFA’s</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38.59±0.46</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39.64±0.83</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44.61±1.62</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600" b="1" dirty="0">
                          <a:solidFill>
                            <a:schemeClr val="bg1"/>
                          </a:solidFill>
                          <a:effectLst/>
                        </a:rPr>
                        <a:t>46.14±1.87</a:t>
                      </a:r>
                      <a:r>
                        <a:rPr lang="en-US" sz="1600" b="1" baseline="30000" dirty="0">
                          <a:solidFill>
                            <a:schemeClr val="bg1"/>
                          </a:solidFill>
                          <a:effectLst/>
                        </a:rPr>
                        <a:t>b</a:t>
                      </a:r>
                      <a:endParaRPr lang="en-US" sz="1600" b="1" dirty="0">
                        <a:solidFill>
                          <a:schemeClr val="bg1"/>
                        </a:solidFill>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600" b="1" dirty="0">
                          <a:solidFill>
                            <a:schemeClr val="bg1"/>
                          </a:solidFill>
                          <a:effectLst/>
                        </a:rPr>
                        <a:t>48.61±1.74</a:t>
                      </a:r>
                      <a:r>
                        <a:rPr lang="en-US" sz="1600" b="1" baseline="30000" dirty="0">
                          <a:solidFill>
                            <a:schemeClr val="bg1"/>
                          </a:solidFill>
                          <a:effectLst/>
                        </a:rPr>
                        <a:t>b</a:t>
                      </a:r>
                      <a:endParaRPr lang="en-US" sz="1600" b="1" dirty="0">
                        <a:solidFill>
                          <a:schemeClr val="bg1"/>
                        </a:solidFill>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extLst>
                  <a:ext uri="{0D108BD9-81ED-4DB2-BD59-A6C34878D82A}">
                    <a16:rowId xmlns="" xmlns:a16="http://schemas.microsoft.com/office/drawing/2014/main" val="2851739004"/>
                  </a:ext>
                </a:extLst>
              </a:tr>
              <a:tr h="249950">
                <a:tc>
                  <a:txBody>
                    <a:bodyPr/>
                    <a:lstStyle/>
                    <a:p>
                      <a:pPr marL="0" marR="0" algn="l">
                        <a:lnSpc>
                          <a:spcPct val="150000"/>
                        </a:lnSpc>
                        <a:spcBef>
                          <a:spcPts val="0"/>
                        </a:spcBef>
                        <a:spcAft>
                          <a:spcPts val="0"/>
                        </a:spcAft>
                      </a:pPr>
                      <a:r>
                        <a:rPr lang="en-US" sz="1400">
                          <a:effectLst/>
                        </a:rPr>
                        <a:t>18:1(n-9)</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30.60±0.32</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30.02±0.35</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28.79±0.73</a:t>
                      </a:r>
                      <a:r>
                        <a:rPr lang="en-US" sz="1400" baseline="30000">
                          <a:effectLst/>
                        </a:rPr>
                        <a:t>abc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27.64±0.43</a:t>
                      </a:r>
                      <a:r>
                        <a:rPr lang="en-US" sz="1400" baseline="30000">
                          <a:effectLst/>
                        </a:rPr>
                        <a:t>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26.91±0.47</a:t>
                      </a:r>
                      <a:r>
                        <a:rPr lang="en-US" sz="1400" baseline="30000" dirty="0">
                          <a:effectLst/>
                        </a:rPr>
                        <a:t>bc</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4056394417"/>
                  </a:ext>
                </a:extLst>
              </a:tr>
              <a:tr h="249950">
                <a:tc rowSpan="2">
                  <a:txBody>
                    <a:bodyPr/>
                    <a:lstStyle/>
                    <a:p>
                      <a:pPr marL="0" marR="0" algn="l">
                        <a:lnSpc>
                          <a:spcPct val="150000"/>
                        </a:lnSpc>
                        <a:spcBef>
                          <a:spcPts val="0"/>
                        </a:spcBef>
                        <a:spcAft>
                          <a:spcPts val="0"/>
                        </a:spcAft>
                      </a:pPr>
                      <a:r>
                        <a:rPr lang="en-US" sz="1400" dirty="0">
                          <a:effectLst/>
                        </a:rPr>
                        <a:t>TOTAL</a:t>
                      </a:r>
                    </a:p>
                    <a:p>
                      <a:pPr marL="0" marR="0" algn="l">
                        <a:lnSpc>
                          <a:spcPct val="150000"/>
                        </a:lnSpc>
                        <a:spcBef>
                          <a:spcPts val="0"/>
                        </a:spcBef>
                        <a:spcAft>
                          <a:spcPts val="0"/>
                        </a:spcAft>
                      </a:pPr>
                      <a:r>
                        <a:rPr lang="en-US" sz="1400" dirty="0">
                          <a:effectLst/>
                        </a:rPr>
                        <a:t>MUFAs</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2000" dirty="0">
                          <a:solidFill>
                            <a:schemeClr val="bg1"/>
                          </a:solidFill>
                          <a:effectLst/>
                        </a:rPr>
                        <a:t>41.89±2.91</a:t>
                      </a:r>
                      <a:r>
                        <a:rPr lang="en-US" sz="2000" baseline="30000" dirty="0">
                          <a:solidFill>
                            <a:schemeClr val="bg1"/>
                          </a:solidFill>
                          <a:effectLst/>
                        </a:rPr>
                        <a:t>b</a:t>
                      </a:r>
                      <a:endParaRPr lang="en-US" sz="2000" dirty="0">
                        <a:solidFill>
                          <a:schemeClr val="bg1"/>
                        </a:solidFill>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2000">
                          <a:solidFill>
                            <a:schemeClr val="bg1"/>
                          </a:solidFill>
                          <a:effectLst/>
                        </a:rPr>
                        <a:t>39.68±0.51</a:t>
                      </a:r>
                      <a:r>
                        <a:rPr lang="en-US" sz="2000" baseline="30000">
                          <a:solidFill>
                            <a:schemeClr val="bg1"/>
                          </a:solidFill>
                          <a:effectLst/>
                        </a:rPr>
                        <a:t>b</a:t>
                      </a:r>
                      <a:endParaRPr lang="en-US" sz="2000">
                        <a:solidFill>
                          <a:schemeClr val="bg1"/>
                        </a:solidFill>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2000" dirty="0">
                          <a:solidFill>
                            <a:schemeClr val="bg1"/>
                          </a:solidFill>
                          <a:effectLst/>
                        </a:rPr>
                        <a:t>39.00±1.25</a:t>
                      </a:r>
                      <a:r>
                        <a:rPr lang="en-US" sz="2000" baseline="30000" dirty="0">
                          <a:solidFill>
                            <a:schemeClr val="bg1"/>
                          </a:solidFill>
                          <a:effectLst/>
                        </a:rPr>
                        <a:t>b</a:t>
                      </a:r>
                      <a:endParaRPr lang="en-US" sz="2000" dirty="0">
                        <a:solidFill>
                          <a:schemeClr val="bg1"/>
                        </a:solidFill>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36.30±1.42</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35.35±1.67</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extLst>
                  <a:ext uri="{0D108BD9-81ED-4DB2-BD59-A6C34878D82A}">
                    <a16:rowId xmlns="" xmlns:a16="http://schemas.microsoft.com/office/drawing/2014/main" val="137269347"/>
                  </a:ext>
                </a:extLst>
              </a:tr>
              <a:tr h="249950">
                <a:tc vMerge="1">
                  <a:txBody>
                    <a:bodyPr/>
                    <a:lstStyle/>
                    <a:p>
                      <a:endParaRPr lang="en-US"/>
                    </a:p>
                  </a:txBody>
                  <a:tcPr/>
                </a:tc>
                <a:tc gridSpan="5">
                  <a:txBody>
                    <a:bodyPr/>
                    <a:lstStyle/>
                    <a:p>
                      <a:pPr marL="0" marR="0" algn="l">
                        <a:lnSpc>
                          <a:spcPct val="150000"/>
                        </a:lnSpc>
                        <a:spcBef>
                          <a:spcPts val="0"/>
                        </a:spcBef>
                        <a:spcAft>
                          <a:spcPts val="0"/>
                        </a:spcAft>
                      </a:pPr>
                      <a:r>
                        <a:rPr lang="en-US" sz="1400" dirty="0">
                          <a:effectLst/>
                        </a:rPr>
                        <a:t> </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27367812"/>
                  </a:ext>
                </a:extLst>
              </a:tr>
              <a:tr h="249950">
                <a:tc>
                  <a:txBody>
                    <a:bodyPr/>
                    <a:lstStyle/>
                    <a:p>
                      <a:pPr marL="0" marR="0" algn="l">
                        <a:lnSpc>
                          <a:spcPct val="150000"/>
                        </a:lnSpc>
                        <a:spcBef>
                          <a:spcPts val="0"/>
                        </a:spcBef>
                        <a:spcAft>
                          <a:spcPts val="0"/>
                        </a:spcAft>
                      </a:pPr>
                      <a:r>
                        <a:rPr lang="en-US" sz="1400">
                          <a:effectLst/>
                        </a:rPr>
                        <a:t>18:2(n-6)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16.11±0.39</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18.25±0.20</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15.22±1.00</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16.40±0.90</a:t>
                      </a:r>
                      <a:r>
                        <a:rPr lang="en-US" sz="1400" baseline="30000" dirty="0">
                          <a:effectLst/>
                        </a:rPr>
                        <a:t>ab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14.39±0.59</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091498088"/>
                  </a:ext>
                </a:extLst>
              </a:tr>
              <a:tr h="249950">
                <a:tc>
                  <a:txBody>
                    <a:bodyPr/>
                    <a:lstStyle/>
                    <a:p>
                      <a:pPr marL="0" marR="0" algn="l">
                        <a:lnSpc>
                          <a:spcPct val="150000"/>
                        </a:lnSpc>
                        <a:spcBef>
                          <a:spcPts val="0"/>
                        </a:spcBef>
                        <a:spcAft>
                          <a:spcPts val="0"/>
                        </a:spcAft>
                      </a:pPr>
                      <a:r>
                        <a:rPr lang="en-US" sz="1400">
                          <a:effectLst/>
                        </a:rPr>
                        <a:t>20:4(n-6)ARA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0.11±0.06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0.17±0.06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0.14±0.05</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0.08±0.05</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0.16±0.14</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352214873"/>
                  </a:ext>
                </a:extLst>
              </a:tr>
              <a:tr h="249950">
                <a:tc>
                  <a:txBody>
                    <a:bodyPr/>
                    <a:lstStyle/>
                    <a:p>
                      <a:pPr marL="0" marR="0" algn="l">
                        <a:lnSpc>
                          <a:spcPct val="150000"/>
                        </a:lnSpc>
                        <a:spcBef>
                          <a:spcPts val="0"/>
                        </a:spcBef>
                        <a:spcAft>
                          <a:spcPts val="0"/>
                        </a:spcAft>
                      </a:pPr>
                      <a:r>
                        <a:rPr lang="en-US" sz="1400">
                          <a:effectLst/>
                        </a:rPr>
                        <a:t>Total n-6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16.22±0.45</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18.42±0.26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15.39±1.08</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16.48±0.95</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14.55±0.73</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4086188186"/>
                  </a:ext>
                </a:extLst>
              </a:tr>
              <a:tr h="249950">
                <a:tc>
                  <a:txBody>
                    <a:bodyPr/>
                    <a:lstStyle/>
                    <a:p>
                      <a:pPr marL="0" marR="0" algn="l">
                        <a:lnSpc>
                          <a:spcPct val="150000"/>
                        </a:lnSpc>
                        <a:spcBef>
                          <a:spcPts val="0"/>
                        </a:spcBef>
                        <a:spcAft>
                          <a:spcPts val="0"/>
                        </a:spcAft>
                      </a:pPr>
                      <a:r>
                        <a:rPr lang="en-US" sz="1400">
                          <a:effectLst/>
                        </a:rPr>
                        <a:t>18:3(n-3)</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0.27±0.12</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0.12±0.02</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0.19±0.06</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0.18±0.04</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0.11±0.09</a:t>
                      </a:r>
                      <a:endParaRPr lang="en-US" sz="140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905780800"/>
                  </a:ext>
                </a:extLst>
              </a:tr>
              <a:tr h="249950">
                <a:tc>
                  <a:txBody>
                    <a:bodyPr/>
                    <a:lstStyle/>
                    <a:p>
                      <a:pPr marL="0" marR="0" algn="l">
                        <a:lnSpc>
                          <a:spcPct val="150000"/>
                        </a:lnSpc>
                        <a:spcBef>
                          <a:spcPts val="0"/>
                        </a:spcBef>
                        <a:spcAft>
                          <a:spcPts val="0"/>
                        </a:spcAft>
                      </a:pPr>
                      <a:r>
                        <a:rPr lang="en-US" sz="1400">
                          <a:effectLst/>
                        </a:rPr>
                        <a:t>20:5(n-3)EPA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0.13±0.10</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0.10±0.02</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0.12±0.08</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0.18±0.05</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0.13±0.05</a:t>
                      </a:r>
                      <a:endParaRPr lang="en-US" sz="140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58588062"/>
                  </a:ext>
                </a:extLst>
              </a:tr>
              <a:tr h="249950">
                <a:tc>
                  <a:txBody>
                    <a:bodyPr/>
                    <a:lstStyle/>
                    <a:p>
                      <a:pPr marL="0" marR="0" algn="l">
                        <a:lnSpc>
                          <a:spcPct val="150000"/>
                        </a:lnSpc>
                        <a:spcBef>
                          <a:spcPts val="0"/>
                        </a:spcBef>
                        <a:spcAft>
                          <a:spcPts val="0"/>
                        </a:spcAft>
                      </a:pPr>
                      <a:r>
                        <a:rPr lang="en-US" sz="1400">
                          <a:effectLst/>
                        </a:rPr>
                        <a:t>22:6(n-3)DHA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2.03±0.06</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1.28±0.03</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0.94±0.03</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0.50±0.06</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0.40±0.03</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2759837500"/>
                  </a:ext>
                </a:extLst>
              </a:tr>
              <a:tr h="249950">
                <a:tc>
                  <a:txBody>
                    <a:bodyPr/>
                    <a:lstStyle/>
                    <a:p>
                      <a:pPr marL="0" marR="0" algn="l">
                        <a:lnSpc>
                          <a:spcPct val="150000"/>
                        </a:lnSpc>
                        <a:spcBef>
                          <a:spcPts val="0"/>
                        </a:spcBef>
                        <a:spcAft>
                          <a:spcPts val="0"/>
                        </a:spcAft>
                      </a:pPr>
                      <a:r>
                        <a:rPr lang="en-US" sz="1400" dirty="0">
                          <a:effectLst/>
                        </a:rPr>
                        <a:t>Total n-3</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3.17±0.55</a:t>
                      </a:r>
                      <a:r>
                        <a:rPr lang="en-US" sz="1400" baseline="30000">
                          <a:effectLst/>
                        </a:rPr>
                        <a:t>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2.18±0.32</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1.66±0.11</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1.01±0.22</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1.04±0.34</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715467113"/>
                  </a:ext>
                </a:extLst>
              </a:tr>
              <a:tr h="249950">
                <a:tc>
                  <a:txBody>
                    <a:bodyPr/>
                    <a:lstStyle/>
                    <a:p>
                      <a:pPr marL="0" marR="0" algn="l">
                        <a:lnSpc>
                          <a:spcPct val="150000"/>
                        </a:lnSpc>
                        <a:spcBef>
                          <a:spcPts val="0"/>
                        </a:spcBef>
                        <a:spcAft>
                          <a:spcPts val="0"/>
                        </a:spcAft>
                      </a:pPr>
                      <a:r>
                        <a:rPr lang="en-US" sz="1400" dirty="0">
                          <a:effectLst/>
                        </a:rPr>
                        <a:t>Total PUFAs</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19.39±1.0</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20.60±0.58</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17.05±1.19</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a:effectLst/>
                        </a:rPr>
                        <a:t>17.49±1.17</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tc>
                  <a:txBody>
                    <a:bodyPr/>
                    <a:lstStyle/>
                    <a:p>
                      <a:pPr marL="0" marR="0" algn="l">
                        <a:lnSpc>
                          <a:spcPct val="150000"/>
                        </a:lnSpc>
                        <a:spcBef>
                          <a:spcPts val="0"/>
                        </a:spcBef>
                        <a:spcAft>
                          <a:spcPts val="0"/>
                        </a:spcAft>
                      </a:pPr>
                      <a:r>
                        <a:rPr lang="en-US" sz="1400" dirty="0" smtClean="0">
                          <a:effectLst/>
                        </a:rPr>
                        <a:t>15.59±1.07</a:t>
                      </a:r>
                      <a:r>
                        <a:rPr lang="en-US" sz="1400" baseline="30000" dirty="0" smtClean="0">
                          <a:effectLst/>
                        </a:rPr>
                        <a:t>c</a:t>
                      </a:r>
                      <a:endParaRPr lang="en-US" sz="1400" baseline="30000" dirty="0">
                        <a:effectLst/>
                        <a:latin typeface="Times New Roman" panose="02020603050405020304" pitchFamily="18" charset="0"/>
                        <a:ea typeface="SimSun" panose="02010600030101010101" pitchFamily="2" charset="-122"/>
                      </a:endParaRPr>
                    </a:p>
                  </a:txBody>
                  <a:tcPr marL="52449" marR="52449" marT="0" marB="0" anchor="ctr">
                    <a:solidFill>
                      <a:schemeClr val="accent2">
                        <a:lumMod val="75000"/>
                      </a:schemeClr>
                    </a:solidFill>
                  </a:tcPr>
                </a:tc>
                <a:extLst>
                  <a:ext uri="{0D108BD9-81ED-4DB2-BD59-A6C34878D82A}">
                    <a16:rowId xmlns="" xmlns:a16="http://schemas.microsoft.com/office/drawing/2014/main" val="738447062"/>
                  </a:ext>
                </a:extLst>
              </a:tr>
              <a:tr h="499902">
                <a:tc>
                  <a:txBody>
                    <a:bodyPr/>
                    <a:lstStyle/>
                    <a:p>
                      <a:pPr marL="0" marR="0" algn="l">
                        <a:lnSpc>
                          <a:spcPct val="150000"/>
                        </a:lnSpc>
                        <a:spcBef>
                          <a:spcPts val="0"/>
                        </a:spcBef>
                        <a:spcAft>
                          <a:spcPts val="0"/>
                        </a:spcAft>
                      </a:pPr>
                      <a:r>
                        <a:rPr lang="en-US" sz="1400" dirty="0">
                          <a:effectLst/>
                        </a:rPr>
                        <a:t>Total LC-PUFAs</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2.91±0.39</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1.96±0.23</a:t>
                      </a:r>
                      <a:r>
                        <a:rPr lang="en-US" sz="1400" baseline="30000" dirty="0">
                          <a:effectLst/>
                        </a:rPr>
                        <a:t>ab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1.58±0.19</a:t>
                      </a:r>
                      <a:r>
                        <a:rPr lang="en-US" sz="1400" baseline="30000" dirty="0">
                          <a:effectLst/>
                        </a:rPr>
                        <a:t>ab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0.85±0.19</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0.99±0.33</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205050967"/>
                  </a:ext>
                </a:extLst>
              </a:tr>
              <a:tr h="499902">
                <a:tc>
                  <a:txBody>
                    <a:bodyPr/>
                    <a:lstStyle/>
                    <a:p>
                      <a:pPr marL="0" marR="0" algn="l">
                        <a:lnSpc>
                          <a:spcPct val="150000"/>
                        </a:lnSpc>
                        <a:spcBef>
                          <a:spcPts val="0"/>
                        </a:spcBef>
                        <a:spcAft>
                          <a:spcPts val="0"/>
                        </a:spcAft>
                      </a:pPr>
                      <a:r>
                        <a:rPr lang="en-US" sz="1400">
                          <a:effectLst/>
                        </a:rPr>
                        <a:t>Total MC-PUFAs</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16.48±0.55</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18.64±0.35</a:t>
                      </a:r>
                      <a:r>
                        <a:rPr lang="en-US" sz="1400" baseline="30000">
                          <a:effectLst/>
                        </a:rPr>
                        <a:t>c</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15.47±1.09</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16.64±0.98</a:t>
                      </a:r>
                      <a:r>
                        <a:rPr lang="en-US" sz="1400" baseline="30000">
                          <a:effectLst/>
                        </a:rPr>
                        <a:t>a</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14.60±0.74</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945368443"/>
                  </a:ext>
                </a:extLst>
              </a:tr>
              <a:tr h="249950">
                <a:tc>
                  <a:txBody>
                    <a:bodyPr/>
                    <a:lstStyle/>
                    <a:p>
                      <a:pPr marL="0" marR="0" algn="l">
                        <a:lnSpc>
                          <a:spcPct val="150000"/>
                        </a:lnSpc>
                        <a:spcBef>
                          <a:spcPts val="0"/>
                        </a:spcBef>
                        <a:spcAft>
                          <a:spcPts val="0"/>
                        </a:spcAft>
                      </a:pPr>
                      <a:r>
                        <a:rPr lang="en-US" sz="1400" dirty="0">
                          <a:effectLst/>
                        </a:rPr>
                        <a:t>n-3:n-6</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0.20±1.22</a:t>
                      </a:r>
                      <a:r>
                        <a:rPr lang="en-US" sz="1400" baseline="30000" dirty="0">
                          <a:effectLst/>
                        </a:rPr>
                        <a:t>a</a:t>
                      </a:r>
                      <a:endParaRPr lang="en-US" sz="1400" dirty="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0.12±1.23</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0.12±0.10</a:t>
                      </a:r>
                      <a:r>
                        <a:rPr lang="en-US" sz="1400" baseline="30000">
                          <a:effectLst/>
                        </a:rPr>
                        <a:t>ab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a:effectLst/>
                        </a:rPr>
                        <a:t>0.06±0.23</a:t>
                      </a:r>
                      <a:r>
                        <a:rPr lang="en-US" sz="1400" baseline="30000">
                          <a:effectLst/>
                        </a:rPr>
                        <a:t>b</a:t>
                      </a:r>
                      <a:endParaRPr lang="en-US" sz="1400">
                        <a:effectLst/>
                        <a:latin typeface="Times New Roman" panose="02020603050405020304" pitchFamily="18" charset="0"/>
                        <a:ea typeface="SimSun" panose="02010600030101010101" pitchFamily="2" charset="-122"/>
                      </a:endParaRPr>
                    </a:p>
                  </a:txBody>
                  <a:tcPr marL="52449" marR="52449" marT="0" marB="0" anchor="ctr"/>
                </a:tc>
                <a:tc>
                  <a:txBody>
                    <a:bodyPr/>
                    <a:lstStyle/>
                    <a:p>
                      <a:pPr marL="0" marR="0" algn="l">
                        <a:lnSpc>
                          <a:spcPct val="150000"/>
                        </a:lnSpc>
                        <a:spcBef>
                          <a:spcPts val="0"/>
                        </a:spcBef>
                        <a:spcAft>
                          <a:spcPts val="0"/>
                        </a:spcAft>
                      </a:pPr>
                      <a:r>
                        <a:rPr lang="en-US" sz="1400" dirty="0">
                          <a:effectLst/>
                        </a:rPr>
                        <a:t>0.07±0.47</a:t>
                      </a:r>
                      <a:r>
                        <a:rPr lang="en-US" sz="1400" baseline="30000" dirty="0">
                          <a:effectLst/>
                        </a:rPr>
                        <a:t>b</a:t>
                      </a:r>
                      <a:endParaRPr lang="en-US" sz="1400" dirty="0">
                        <a:effectLst/>
                        <a:latin typeface="Times New Roman" panose="02020603050405020304" pitchFamily="18" charset="0"/>
                        <a:ea typeface="SimSun" panose="02010600030101010101" pitchFamily="2" charset="-122"/>
                      </a:endParaRPr>
                    </a:p>
                  </a:txBody>
                  <a:tcPr marL="52449" marR="52449" marT="0" marB="0" anchor="ctr"/>
                </a:tc>
                <a:extLst>
                  <a:ext uri="{0D108BD9-81ED-4DB2-BD59-A6C34878D82A}">
                    <a16:rowId xmlns="" xmlns:a16="http://schemas.microsoft.com/office/drawing/2014/main" val="1433014270"/>
                  </a:ext>
                </a:extLst>
              </a:tr>
            </a:tbl>
          </a:graphicData>
        </a:graphic>
      </p:graphicFrame>
      <p:sp>
        <p:nvSpPr>
          <p:cNvPr id="6" name="Rectangle 5"/>
          <p:cNvSpPr/>
          <p:nvPr/>
        </p:nvSpPr>
        <p:spPr>
          <a:xfrm>
            <a:off x="2913744" y="250581"/>
            <a:ext cx="9875519" cy="646331"/>
          </a:xfrm>
          <a:prstGeom prst="rect">
            <a:avLst/>
          </a:prstGeom>
        </p:spPr>
        <p:txBody>
          <a:bodyPr wrap="square">
            <a:spAutoFit/>
          </a:bodyPr>
          <a:lstStyle/>
          <a:p>
            <a:pPr algn="just">
              <a:lnSpc>
                <a:spcPct val="200000"/>
              </a:lnSpc>
            </a:pPr>
            <a:r>
              <a:rPr lang="en-US" u="sng" dirty="0">
                <a:solidFill>
                  <a:srgbClr val="0563C1"/>
                </a:solidFill>
                <a:latin typeface="Times New Roman" panose="02020603050405020304" pitchFamily="18" charset="0"/>
                <a:ea typeface="SimSun" panose="02010600030101010101" pitchFamily="2" charset="-122"/>
              </a:rPr>
              <a:t>Fatty acid (%area) of </a:t>
            </a:r>
            <a:r>
              <a:rPr lang="en-US" b="1" u="sng" dirty="0">
                <a:solidFill>
                  <a:srgbClr val="FF0000"/>
                </a:solidFill>
                <a:latin typeface="Times New Roman" panose="02020603050405020304" pitchFamily="18" charset="0"/>
                <a:ea typeface="SimSun" panose="02010600030101010101" pitchFamily="2" charset="-122"/>
              </a:rPr>
              <a:t>whole body of tilapia </a:t>
            </a:r>
            <a:r>
              <a:rPr lang="en-US" u="sng" dirty="0">
                <a:solidFill>
                  <a:srgbClr val="0563C1"/>
                </a:solidFill>
                <a:latin typeface="Times New Roman" panose="02020603050405020304" pitchFamily="18" charset="0"/>
                <a:ea typeface="SimSun" panose="02010600030101010101" pitchFamily="2" charset="-122"/>
              </a:rPr>
              <a:t>fed diets of elevated VCO levels for 8 weeks</a:t>
            </a:r>
            <a:endParaRPr lang="en-US"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7582317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64376"/>
            <a:ext cx="9875520" cy="778605"/>
          </a:xfrm>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0725984"/>
              </p:ext>
            </p:extLst>
          </p:nvPr>
        </p:nvGraphicFramePr>
        <p:xfrm>
          <a:off x="1117600" y="649427"/>
          <a:ext cx="10029793" cy="6107258"/>
        </p:xfrm>
        <a:graphic>
          <a:graphicData uri="http://schemas.openxmlformats.org/drawingml/2006/table">
            <a:tbl>
              <a:tblPr firstRow="1" firstCol="1" bandRow="1">
                <a:tableStyleId>{5C22544A-7EE6-4342-B048-85BDC9FD1C3A}</a:tableStyleId>
              </a:tblPr>
              <a:tblGrid>
                <a:gridCol w="1398242">
                  <a:extLst>
                    <a:ext uri="{9D8B030D-6E8A-4147-A177-3AD203B41FA5}">
                      <a16:colId xmlns="" xmlns:a16="http://schemas.microsoft.com/office/drawing/2014/main" val="4120690549"/>
                    </a:ext>
                  </a:extLst>
                </a:gridCol>
                <a:gridCol w="1750689">
                  <a:extLst>
                    <a:ext uri="{9D8B030D-6E8A-4147-A177-3AD203B41FA5}">
                      <a16:colId xmlns="" xmlns:a16="http://schemas.microsoft.com/office/drawing/2014/main" val="1344618135"/>
                    </a:ext>
                  </a:extLst>
                </a:gridCol>
                <a:gridCol w="1750689">
                  <a:extLst>
                    <a:ext uri="{9D8B030D-6E8A-4147-A177-3AD203B41FA5}">
                      <a16:colId xmlns="" xmlns:a16="http://schemas.microsoft.com/office/drawing/2014/main" val="504264073"/>
                    </a:ext>
                  </a:extLst>
                </a:gridCol>
                <a:gridCol w="1752791">
                  <a:extLst>
                    <a:ext uri="{9D8B030D-6E8A-4147-A177-3AD203B41FA5}">
                      <a16:colId xmlns="" xmlns:a16="http://schemas.microsoft.com/office/drawing/2014/main" val="2871137191"/>
                    </a:ext>
                  </a:extLst>
                </a:gridCol>
                <a:gridCol w="1752791">
                  <a:extLst>
                    <a:ext uri="{9D8B030D-6E8A-4147-A177-3AD203B41FA5}">
                      <a16:colId xmlns="" xmlns:a16="http://schemas.microsoft.com/office/drawing/2014/main" val="2949424231"/>
                    </a:ext>
                  </a:extLst>
                </a:gridCol>
                <a:gridCol w="1624591">
                  <a:extLst>
                    <a:ext uri="{9D8B030D-6E8A-4147-A177-3AD203B41FA5}">
                      <a16:colId xmlns="" xmlns:a16="http://schemas.microsoft.com/office/drawing/2014/main" val="1964227147"/>
                    </a:ext>
                  </a:extLst>
                </a:gridCol>
              </a:tblGrid>
              <a:tr h="310429">
                <a:tc rowSpan="2">
                  <a:txBody>
                    <a:bodyPr/>
                    <a:lstStyle/>
                    <a:p>
                      <a:pPr marL="0" marR="0" algn="l">
                        <a:lnSpc>
                          <a:spcPct val="150000"/>
                        </a:lnSpc>
                        <a:spcBef>
                          <a:spcPts val="0"/>
                        </a:spcBef>
                        <a:spcAft>
                          <a:spcPts val="0"/>
                        </a:spcAft>
                      </a:pPr>
                      <a:r>
                        <a:rPr lang="en-US" sz="1400" b="1" dirty="0">
                          <a:effectLst/>
                        </a:rPr>
                        <a:t>FATTY ACID(S)</a:t>
                      </a:r>
                      <a:endParaRPr lang="en-US" sz="1600" b="1" dirty="0">
                        <a:effectLst/>
                        <a:latin typeface="Times New Roman" panose="02020603050405020304" pitchFamily="18" charset="0"/>
                        <a:ea typeface="SimSun" panose="02010600030101010101" pitchFamily="2" charset="-122"/>
                      </a:endParaRPr>
                    </a:p>
                  </a:txBody>
                  <a:tcPr marL="55072" marR="55072" marT="0" marB="0"/>
                </a:tc>
                <a:tc gridSpan="5">
                  <a:txBody>
                    <a:bodyPr/>
                    <a:lstStyle/>
                    <a:p>
                      <a:pPr marL="0" marR="0" algn="l">
                        <a:lnSpc>
                          <a:spcPct val="150000"/>
                        </a:lnSpc>
                        <a:spcBef>
                          <a:spcPts val="0"/>
                        </a:spcBef>
                        <a:spcAft>
                          <a:spcPts val="0"/>
                        </a:spcAft>
                      </a:pPr>
                      <a:r>
                        <a:rPr lang="en-US" sz="1400" dirty="0">
                          <a:effectLst/>
                        </a:rPr>
                        <a:t> </a:t>
                      </a:r>
                      <a:endParaRPr lang="en-US" sz="1600" dirty="0">
                        <a:effectLst/>
                        <a:latin typeface="Times New Roman" panose="02020603050405020304" pitchFamily="18" charset="0"/>
                        <a:ea typeface="SimSun" panose="02010600030101010101" pitchFamily="2" charset="-122"/>
                      </a:endParaRPr>
                    </a:p>
                  </a:txBody>
                  <a:tcPr marL="55072" marR="5507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48641549"/>
                  </a:ext>
                </a:extLst>
              </a:tr>
              <a:tr h="310429">
                <a:tc vMerge="1">
                  <a:txBody>
                    <a:bodyPr/>
                    <a:lstStyle/>
                    <a:p>
                      <a:endParaRPr lang="en-US"/>
                    </a:p>
                  </a:txBody>
                  <a:tcPr/>
                </a:tc>
                <a:tc>
                  <a:txBody>
                    <a:bodyPr/>
                    <a:lstStyle/>
                    <a:p>
                      <a:pPr marL="0" marR="0" algn="l">
                        <a:lnSpc>
                          <a:spcPct val="150000"/>
                        </a:lnSpc>
                        <a:spcBef>
                          <a:spcPts val="0"/>
                        </a:spcBef>
                        <a:spcAft>
                          <a:spcPts val="0"/>
                        </a:spcAft>
                      </a:pPr>
                      <a:r>
                        <a:rPr lang="en-US" sz="1400">
                          <a:effectLst/>
                        </a:rPr>
                        <a:t>Diet A</a:t>
                      </a:r>
                      <a:endParaRPr lang="en-US" sz="1600">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a:effectLst/>
                        </a:rPr>
                        <a:t>Diet B</a:t>
                      </a:r>
                      <a:endParaRPr lang="en-US" sz="1600">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a:effectLst/>
                        </a:rPr>
                        <a:t>Diet C</a:t>
                      </a:r>
                      <a:endParaRPr lang="en-US" sz="1600">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a:effectLst/>
                        </a:rPr>
                        <a:t>Diet D</a:t>
                      </a:r>
                      <a:endParaRPr lang="en-US" sz="1600">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a:effectLst/>
                        </a:rPr>
                        <a:t>Diet E</a:t>
                      </a:r>
                      <a:endParaRPr lang="en-US" sz="1600">
                        <a:effectLst/>
                        <a:latin typeface="Times New Roman" panose="02020603050405020304" pitchFamily="18" charset="0"/>
                        <a:ea typeface="SimSun" panose="02010600030101010101" pitchFamily="2" charset="-122"/>
                      </a:endParaRPr>
                    </a:p>
                  </a:txBody>
                  <a:tcPr marL="55072" marR="55072" marT="0" marB="0"/>
                </a:tc>
                <a:extLst>
                  <a:ext uri="{0D108BD9-81ED-4DB2-BD59-A6C34878D82A}">
                    <a16:rowId xmlns="" xmlns:a16="http://schemas.microsoft.com/office/drawing/2014/main" val="2103134529"/>
                  </a:ext>
                </a:extLst>
              </a:tr>
              <a:tr h="310429">
                <a:tc>
                  <a:txBody>
                    <a:bodyPr/>
                    <a:lstStyle/>
                    <a:p>
                      <a:pPr marL="0" marR="0" algn="l">
                        <a:lnSpc>
                          <a:spcPct val="150000"/>
                        </a:lnSpc>
                        <a:spcBef>
                          <a:spcPts val="0"/>
                        </a:spcBef>
                        <a:spcAft>
                          <a:spcPts val="0"/>
                        </a:spcAft>
                      </a:pPr>
                      <a:r>
                        <a:rPr lang="en-US" sz="1400" b="1" dirty="0">
                          <a:effectLst/>
                        </a:rPr>
                        <a:t>12:0</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0.00±0.00</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1.44±0.43</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2.81±0.05</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6.03±1.28</a:t>
                      </a:r>
                      <a:r>
                        <a:rPr lang="en-US" sz="1400" baseline="30000">
                          <a:effectLst/>
                        </a:rPr>
                        <a:t>bc</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7.61±1.86</a:t>
                      </a:r>
                      <a:r>
                        <a:rPr lang="en-US" sz="1400" baseline="30000">
                          <a:effectLst/>
                        </a:rPr>
                        <a:t>c</a:t>
                      </a:r>
                      <a:endParaRPr lang="en-US" sz="160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095121671"/>
                  </a:ext>
                </a:extLst>
              </a:tr>
              <a:tr h="310429">
                <a:tc>
                  <a:txBody>
                    <a:bodyPr/>
                    <a:lstStyle/>
                    <a:p>
                      <a:pPr marL="0" marR="0" algn="l">
                        <a:lnSpc>
                          <a:spcPct val="150000"/>
                        </a:lnSpc>
                        <a:spcBef>
                          <a:spcPts val="0"/>
                        </a:spcBef>
                        <a:spcAft>
                          <a:spcPts val="0"/>
                        </a:spcAft>
                      </a:pPr>
                      <a:r>
                        <a:rPr lang="en-US" sz="1400" b="1" dirty="0">
                          <a:effectLst/>
                        </a:rPr>
                        <a:t>14:0</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2.48±0.14</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2.70±0.19</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3.97±0.37</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4.78±1.09</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6.26±1.11</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208413952"/>
                  </a:ext>
                </a:extLst>
              </a:tr>
              <a:tr h="310429">
                <a:tc>
                  <a:txBody>
                    <a:bodyPr/>
                    <a:lstStyle/>
                    <a:p>
                      <a:pPr marL="0" marR="0" algn="l">
                        <a:lnSpc>
                          <a:spcPct val="150000"/>
                        </a:lnSpc>
                        <a:spcBef>
                          <a:spcPts val="0"/>
                        </a:spcBef>
                        <a:spcAft>
                          <a:spcPts val="0"/>
                        </a:spcAft>
                      </a:pPr>
                      <a:r>
                        <a:rPr lang="en-US" sz="1400" b="1" dirty="0">
                          <a:solidFill>
                            <a:srgbClr val="FF0000"/>
                          </a:solidFill>
                          <a:effectLst/>
                        </a:rPr>
                        <a:t>Total SFA’s</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solidFill>
                      <a:schemeClr val="accent1">
                        <a:lumMod val="50000"/>
                      </a:schemeClr>
                    </a:solidFill>
                  </a:tcPr>
                </a:tc>
                <a:tc>
                  <a:txBody>
                    <a:bodyPr/>
                    <a:lstStyle/>
                    <a:p>
                      <a:pPr marL="0" marR="0" algn="l">
                        <a:lnSpc>
                          <a:spcPct val="150000"/>
                        </a:lnSpc>
                        <a:spcBef>
                          <a:spcPts val="0"/>
                        </a:spcBef>
                        <a:spcAft>
                          <a:spcPts val="0"/>
                        </a:spcAft>
                      </a:pPr>
                      <a:r>
                        <a:rPr lang="en-US" sz="1400" dirty="0">
                          <a:solidFill>
                            <a:srgbClr val="FF0000"/>
                          </a:solidFill>
                          <a:effectLst/>
                        </a:rPr>
                        <a:t>40.56±1.36</a:t>
                      </a:r>
                      <a:r>
                        <a:rPr lang="en-US" sz="1400" baseline="30000" dirty="0">
                          <a:solidFill>
                            <a:srgbClr val="FF0000"/>
                          </a:solidFill>
                          <a:effectLst/>
                        </a:rPr>
                        <a:t>a</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46.27±1.90</a:t>
                      </a:r>
                      <a:r>
                        <a:rPr lang="en-US" sz="1400" baseline="30000" dirty="0">
                          <a:solidFill>
                            <a:srgbClr val="FF0000"/>
                          </a:solidFill>
                          <a:effectLst/>
                        </a:rPr>
                        <a:t>ab</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52.33±1.46</a:t>
                      </a:r>
                      <a:r>
                        <a:rPr lang="en-US" sz="1400" baseline="30000" dirty="0">
                          <a:solidFill>
                            <a:srgbClr val="FF0000"/>
                          </a:solidFill>
                          <a:effectLst/>
                        </a:rPr>
                        <a:t>bc</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50.00±4.07</a:t>
                      </a:r>
                      <a:r>
                        <a:rPr lang="en-US" sz="1400" baseline="30000" dirty="0">
                          <a:solidFill>
                            <a:srgbClr val="FF0000"/>
                          </a:solidFill>
                          <a:effectLst/>
                        </a:rPr>
                        <a:t>bc</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53.20±4.80</a:t>
                      </a:r>
                      <a:r>
                        <a:rPr lang="en-US" sz="1400" baseline="30000" dirty="0">
                          <a:solidFill>
                            <a:srgbClr val="FF0000"/>
                          </a:solidFill>
                          <a:effectLst/>
                        </a:rPr>
                        <a:t>c</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973700249"/>
                  </a:ext>
                </a:extLst>
              </a:tr>
              <a:tr h="310429">
                <a:tc>
                  <a:txBody>
                    <a:bodyPr/>
                    <a:lstStyle/>
                    <a:p>
                      <a:pPr marL="0" marR="0" algn="l">
                        <a:lnSpc>
                          <a:spcPct val="150000"/>
                        </a:lnSpc>
                        <a:spcBef>
                          <a:spcPts val="0"/>
                        </a:spcBef>
                        <a:spcAft>
                          <a:spcPts val="0"/>
                        </a:spcAft>
                      </a:pPr>
                      <a:r>
                        <a:rPr lang="en-US" sz="1400" b="1" dirty="0">
                          <a:effectLst/>
                        </a:rPr>
                        <a:t>18:1(n-9)</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22.71±0.68</a:t>
                      </a:r>
                      <a:r>
                        <a:rPr lang="en-US" sz="1400" baseline="30000" dirty="0">
                          <a:effectLst/>
                        </a:rPr>
                        <a:t>ab</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22.00±0.28</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21.65±0.18</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23.24±0.77</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20.93±0.25</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175894585"/>
                  </a:ext>
                </a:extLst>
              </a:tr>
              <a:tr h="310429">
                <a:tc>
                  <a:txBody>
                    <a:bodyPr/>
                    <a:lstStyle/>
                    <a:p>
                      <a:pPr marL="0" marR="0" algn="l">
                        <a:lnSpc>
                          <a:spcPct val="150000"/>
                        </a:lnSpc>
                        <a:spcBef>
                          <a:spcPts val="0"/>
                        </a:spcBef>
                        <a:spcAft>
                          <a:spcPts val="0"/>
                        </a:spcAft>
                      </a:pPr>
                      <a:r>
                        <a:rPr lang="en-US" sz="1400" b="1" dirty="0" smtClean="0">
                          <a:effectLst/>
                        </a:rPr>
                        <a:t>TOTAL </a:t>
                      </a:r>
                      <a:r>
                        <a:rPr lang="en-US" altLang="zh-CN" sz="1600" b="1" dirty="0" smtClean="0">
                          <a:effectLst/>
                        </a:rPr>
                        <a:t>MUFAs</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31.86±1.82</a:t>
                      </a:r>
                      <a:r>
                        <a:rPr lang="en-US" sz="1400" baseline="30000" dirty="0">
                          <a:effectLst/>
                        </a:rPr>
                        <a:t>abc</a:t>
                      </a:r>
                      <a:endParaRPr lang="en-US" sz="1600" dirty="0">
                        <a:effectLst/>
                        <a:latin typeface="Times New Roman" panose="02020603050405020304" pitchFamily="18" charset="0"/>
                        <a:ea typeface="SimSun" panose="02010600030101010101" pitchFamily="2" charset="-122"/>
                      </a:endParaRPr>
                    </a:p>
                  </a:txBody>
                  <a:tcPr marL="55072" marR="55072" marT="0" marB="0" anchor="ctr">
                    <a:solidFill>
                      <a:schemeClr val="accent5">
                        <a:lumMod val="75000"/>
                      </a:schemeClr>
                    </a:solidFill>
                  </a:tcPr>
                </a:tc>
                <a:tc>
                  <a:txBody>
                    <a:bodyPr/>
                    <a:lstStyle/>
                    <a:p>
                      <a:pPr marL="0" marR="0" algn="l">
                        <a:lnSpc>
                          <a:spcPct val="150000"/>
                        </a:lnSpc>
                        <a:spcBef>
                          <a:spcPts val="0"/>
                        </a:spcBef>
                        <a:spcAft>
                          <a:spcPts val="0"/>
                        </a:spcAft>
                      </a:pPr>
                      <a:r>
                        <a:rPr lang="en-US" sz="1400" dirty="0">
                          <a:effectLst/>
                        </a:rPr>
                        <a:t>29.15±0.61</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solidFill>
                      <a:schemeClr val="accent5">
                        <a:lumMod val="75000"/>
                      </a:schemeClr>
                    </a:solidFill>
                  </a:tcPr>
                </a:tc>
                <a:tc>
                  <a:txBody>
                    <a:bodyPr/>
                    <a:lstStyle/>
                    <a:p>
                      <a:pPr marL="0" marR="0" algn="l">
                        <a:lnSpc>
                          <a:spcPct val="150000"/>
                        </a:lnSpc>
                        <a:spcBef>
                          <a:spcPts val="0"/>
                        </a:spcBef>
                        <a:spcAft>
                          <a:spcPts val="0"/>
                        </a:spcAft>
                      </a:pPr>
                      <a:r>
                        <a:rPr lang="en-US" sz="1400" dirty="0">
                          <a:effectLst/>
                        </a:rPr>
                        <a:t>29.06±0.85</a:t>
                      </a:r>
                      <a:r>
                        <a:rPr lang="en-US" sz="1400" baseline="30000" dirty="0">
                          <a:effectLst/>
                        </a:rPr>
                        <a:t>b</a:t>
                      </a:r>
                      <a:endParaRPr lang="en-US" sz="1600" dirty="0">
                        <a:effectLst/>
                        <a:latin typeface="Times New Roman" panose="02020603050405020304" pitchFamily="18" charset="0"/>
                        <a:ea typeface="SimSun" panose="02010600030101010101" pitchFamily="2" charset="-122"/>
                      </a:endParaRPr>
                    </a:p>
                  </a:txBody>
                  <a:tcPr marL="55072" marR="55072" marT="0" marB="0" anchor="ctr">
                    <a:solidFill>
                      <a:schemeClr val="accent5">
                        <a:lumMod val="75000"/>
                      </a:schemeClr>
                    </a:solidFill>
                  </a:tcPr>
                </a:tc>
                <a:tc>
                  <a:txBody>
                    <a:bodyPr/>
                    <a:lstStyle/>
                    <a:p>
                      <a:pPr marL="0" marR="0" algn="l">
                        <a:lnSpc>
                          <a:spcPct val="150000"/>
                        </a:lnSpc>
                        <a:spcBef>
                          <a:spcPts val="0"/>
                        </a:spcBef>
                        <a:spcAft>
                          <a:spcPts val="0"/>
                        </a:spcAft>
                      </a:pPr>
                      <a:r>
                        <a:rPr lang="en-US" sz="1400" dirty="0">
                          <a:effectLst/>
                        </a:rPr>
                        <a:t>30.11±1.69</a:t>
                      </a:r>
                      <a:r>
                        <a:rPr lang="en-US" sz="1400" baseline="30000" dirty="0">
                          <a:effectLst/>
                        </a:rPr>
                        <a:t>c</a:t>
                      </a:r>
                      <a:endParaRPr lang="en-US" sz="1600" dirty="0">
                        <a:effectLst/>
                        <a:latin typeface="Times New Roman" panose="02020603050405020304" pitchFamily="18" charset="0"/>
                        <a:ea typeface="SimSun" panose="02010600030101010101" pitchFamily="2" charset="-122"/>
                      </a:endParaRPr>
                    </a:p>
                  </a:txBody>
                  <a:tcPr marL="55072" marR="55072" marT="0" marB="0" anchor="ctr">
                    <a:solidFill>
                      <a:schemeClr val="accent5">
                        <a:lumMod val="75000"/>
                      </a:schemeClr>
                    </a:solidFill>
                  </a:tcPr>
                </a:tc>
                <a:tc>
                  <a:txBody>
                    <a:bodyPr/>
                    <a:lstStyle/>
                    <a:p>
                      <a:pPr marL="0" marR="0" algn="l">
                        <a:lnSpc>
                          <a:spcPct val="150000"/>
                        </a:lnSpc>
                        <a:spcBef>
                          <a:spcPts val="0"/>
                        </a:spcBef>
                        <a:spcAft>
                          <a:spcPts val="0"/>
                        </a:spcAft>
                      </a:pPr>
                      <a:r>
                        <a:rPr lang="en-US" sz="1400" b="1" dirty="0">
                          <a:solidFill>
                            <a:schemeClr val="bg1"/>
                          </a:solidFill>
                          <a:effectLst/>
                        </a:rPr>
                        <a:t>27.99±0.62</a:t>
                      </a:r>
                      <a:r>
                        <a:rPr lang="en-US" sz="1400" b="1" baseline="30000" dirty="0">
                          <a:solidFill>
                            <a:schemeClr val="bg1"/>
                          </a:solidFill>
                          <a:effectLst/>
                        </a:rPr>
                        <a:t>c</a:t>
                      </a:r>
                      <a:endParaRPr lang="en-US" sz="1600" b="1" dirty="0">
                        <a:solidFill>
                          <a:schemeClr val="bg1"/>
                        </a:solidFill>
                        <a:effectLst/>
                        <a:latin typeface="Times New Roman" panose="02020603050405020304" pitchFamily="18" charset="0"/>
                        <a:ea typeface="SimSun" panose="02010600030101010101" pitchFamily="2" charset="-122"/>
                      </a:endParaRPr>
                    </a:p>
                  </a:txBody>
                  <a:tcPr marL="55072" marR="55072" marT="0" marB="0" anchor="ctr">
                    <a:solidFill>
                      <a:schemeClr val="accent5">
                        <a:lumMod val="75000"/>
                      </a:schemeClr>
                    </a:solidFill>
                  </a:tcPr>
                </a:tc>
                <a:extLst>
                  <a:ext uri="{0D108BD9-81ED-4DB2-BD59-A6C34878D82A}">
                    <a16:rowId xmlns="" xmlns:a16="http://schemas.microsoft.com/office/drawing/2014/main" val="1660993145"/>
                  </a:ext>
                </a:extLst>
              </a:tr>
              <a:tr h="310429">
                <a:tc>
                  <a:txBody>
                    <a:bodyPr/>
                    <a:lstStyle/>
                    <a:p>
                      <a:pPr marL="0" marR="0" algn="l">
                        <a:lnSpc>
                          <a:spcPct val="150000"/>
                        </a:lnSpc>
                        <a:spcBef>
                          <a:spcPts val="0"/>
                        </a:spcBef>
                        <a:spcAft>
                          <a:spcPts val="0"/>
                        </a:spcAft>
                      </a:pPr>
                      <a:r>
                        <a:rPr lang="en-US" sz="1400" b="1" dirty="0">
                          <a:effectLst/>
                        </a:rPr>
                        <a:t>18:2(n-6)</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13.31±0.15</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14.81±0.71</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10.92±0.14</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13.90±0.60</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13.24±0.70</a:t>
                      </a:r>
                      <a:r>
                        <a:rPr lang="en-US" sz="1400" baseline="30000" dirty="0">
                          <a:effectLst/>
                        </a:rPr>
                        <a:t>ab</a:t>
                      </a:r>
                      <a:endParaRPr lang="en-US" sz="1600"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963737055"/>
                  </a:ext>
                </a:extLst>
              </a:tr>
              <a:tr h="310429">
                <a:tc>
                  <a:txBody>
                    <a:bodyPr/>
                    <a:lstStyle/>
                    <a:p>
                      <a:pPr marL="0" marR="0" algn="l">
                        <a:lnSpc>
                          <a:spcPct val="150000"/>
                        </a:lnSpc>
                        <a:spcBef>
                          <a:spcPts val="0"/>
                        </a:spcBef>
                        <a:spcAft>
                          <a:spcPts val="0"/>
                        </a:spcAft>
                      </a:pPr>
                      <a:r>
                        <a:rPr lang="en-US" sz="1400" b="1" dirty="0">
                          <a:effectLst/>
                        </a:rPr>
                        <a:t>20:4(n-6)ARA</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1.93±0.33</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1.37±0.30</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1.08±0.17</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1.52±0.62</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0.11±0.23</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1153715565"/>
                  </a:ext>
                </a:extLst>
              </a:tr>
              <a:tr h="310429">
                <a:tc>
                  <a:txBody>
                    <a:bodyPr/>
                    <a:lstStyle/>
                    <a:p>
                      <a:pPr marL="0" marR="0" algn="l">
                        <a:lnSpc>
                          <a:spcPct val="150000"/>
                        </a:lnSpc>
                        <a:spcBef>
                          <a:spcPts val="0"/>
                        </a:spcBef>
                        <a:spcAft>
                          <a:spcPts val="0"/>
                        </a:spcAft>
                      </a:pPr>
                      <a:r>
                        <a:rPr lang="en-US" sz="1400" b="1" dirty="0">
                          <a:effectLst/>
                        </a:rPr>
                        <a:t>Total n-6</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15.47±0.62</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16.18±1.01</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12.00±0.31</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15.42±1.22</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13.35±0.93</a:t>
                      </a:r>
                      <a:endParaRPr lang="en-US" sz="160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432678943"/>
                  </a:ext>
                </a:extLst>
              </a:tr>
              <a:tr h="310429">
                <a:tc>
                  <a:txBody>
                    <a:bodyPr/>
                    <a:lstStyle/>
                    <a:p>
                      <a:pPr marL="0" marR="0" algn="l">
                        <a:lnSpc>
                          <a:spcPct val="150000"/>
                        </a:lnSpc>
                        <a:spcBef>
                          <a:spcPts val="0"/>
                        </a:spcBef>
                        <a:spcAft>
                          <a:spcPts val="0"/>
                        </a:spcAft>
                      </a:pPr>
                      <a:r>
                        <a:rPr lang="en-US" sz="1400" b="1" dirty="0">
                          <a:effectLst/>
                        </a:rPr>
                        <a:t>18:3(n-3)</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0.15±0.06</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0.18±0.13</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0.16±0.09</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0.55±0.14</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0.37±0.03</a:t>
                      </a:r>
                      <a:endParaRPr lang="en-US" sz="160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966323930"/>
                  </a:ext>
                </a:extLst>
              </a:tr>
              <a:tr h="310429">
                <a:tc>
                  <a:txBody>
                    <a:bodyPr/>
                    <a:lstStyle/>
                    <a:p>
                      <a:pPr marL="0" marR="0" algn="l">
                        <a:lnSpc>
                          <a:spcPct val="150000"/>
                        </a:lnSpc>
                        <a:spcBef>
                          <a:spcPts val="0"/>
                        </a:spcBef>
                        <a:spcAft>
                          <a:spcPts val="0"/>
                        </a:spcAft>
                      </a:pPr>
                      <a:r>
                        <a:rPr lang="en-US" sz="1400" b="1" dirty="0">
                          <a:solidFill>
                            <a:srgbClr val="FF0000"/>
                          </a:solidFill>
                          <a:effectLst/>
                        </a:rPr>
                        <a:t>20:5(n-3)EPA</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0.06±0.06</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0.02±0.02</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0.03±0.02</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0.06±0.03</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0.08±0.01</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4042478297"/>
                  </a:ext>
                </a:extLst>
              </a:tr>
              <a:tr h="310429">
                <a:tc>
                  <a:txBody>
                    <a:bodyPr/>
                    <a:lstStyle/>
                    <a:p>
                      <a:pPr marL="0" marR="0" algn="l">
                        <a:lnSpc>
                          <a:spcPct val="150000"/>
                        </a:lnSpc>
                        <a:spcBef>
                          <a:spcPts val="0"/>
                        </a:spcBef>
                        <a:spcAft>
                          <a:spcPts val="0"/>
                        </a:spcAft>
                      </a:pPr>
                      <a:r>
                        <a:rPr lang="en-US" sz="1400" b="1" dirty="0">
                          <a:solidFill>
                            <a:schemeClr val="bg1"/>
                          </a:solidFill>
                          <a:effectLst/>
                        </a:rPr>
                        <a:t>22:5(n-3)</a:t>
                      </a:r>
                      <a:endParaRPr lang="en-US" sz="1600" b="1" dirty="0">
                        <a:solidFill>
                          <a:schemeClr val="bg1"/>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1.52±0.65</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0.00±0.00</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0.00±0.00</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0.00±0.00</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chemeClr val="tx1"/>
                          </a:solidFill>
                          <a:effectLst/>
                        </a:rPr>
                        <a:t>0.00±0.00</a:t>
                      </a:r>
                      <a:r>
                        <a:rPr lang="en-US" sz="1400" baseline="30000" dirty="0">
                          <a:solidFill>
                            <a:schemeClr val="tx1"/>
                          </a:solidFill>
                          <a:effectLst/>
                        </a:rPr>
                        <a:t>a</a:t>
                      </a:r>
                      <a:endParaRPr lang="en-US" sz="1600" dirty="0">
                        <a:solidFill>
                          <a:schemeClr val="tx1"/>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055384213"/>
                  </a:ext>
                </a:extLst>
              </a:tr>
              <a:tr h="310429">
                <a:tc>
                  <a:txBody>
                    <a:bodyPr/>
                    <a:lstStyle/>
                    <a:p>
                      <a:pPr marL="0" marR="0" algn="l">
                        <a:lnSpc>
                          <a:spcPct val="150000"/>
                        </a:lnSpc>
                        <a:spcBef>
                          <a:spcPts val="0"/>
                        </a:spcBef>
                        <a:spcAft>
                          <a:spcPts val="0"/>
                        </a:spcAft>
                      </a:pPr>
                      <a:r>
                        <a:rPr lang="en-US" sz="1400" b="1" dirty="0">
                          <a:solidFill>
                            <a:srgbClr val="FF0000"/>
                          </a:solidFill>
                          <a:effectLst/>
                        </a:rPr>
                        <a:t>22:6(n-3)DHA</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9.02±0.14</a:t>
                      </a:r>
                      <a:r>
                        <a:rPr lang="en-US" sz="1400" baseline="30000" dirty="0">
                          <a:solidFill>
                            <a:srgbClr val="FF0000"/>
                          </a:solidFill>
                          <a:effectLst/>
                        </a:rPr>
                        <a:t>d</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6.53±0.23</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5.04±0.69</a:t>
                      </a:r>
                      <a:r>
                        <a:rPr lang="en-US" sz="1400" baseline="30000">
                          <a:effectLst/>
                        </a:rPr>
                        <a:t>ab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2.31±0.38</a:t>
                      </a:r>
                      <a:r>
                        <a:rPr lang="en-US" sz="1400" baseline="30000">
                          <a:effectLst/>
                        </a:rPr>
                        <a:t>c</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3.14±0.54</a:t>
                      </a:r>
                      <a:r>
                        <a:rPr lang="en-US" sz="1400" baseline="30000" dirty="0">
                          <a:solidFill>
                            <a:srgbClr val="FF0000"/>
                          </a:solidFill>
                          <a:effectLst/>
                        </a:rPr>
                        <a:t>bc</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813281063"/>
                  </a:ext>
                </a:extLst>
              </a:tr>
              <a:tr h="310429">
                <a:tc>
                  <a:txBody>
                    <a:bodyPr/>
                    <a:lstStyle/>
                    <a:p>
                      <a:pPr marL="0" marR="0" algn="l">
                        <a:lnSpc>
                          <a:spcPct val="150000"/>
                        </a:lnSpc>
                        <a:spcBef>
                          <a:spcPts val="0"/>
                        </a:spcBef>
                        <a:spcAft>
                          <a:spcPts val="0"/>
                        </a:spcAft>
                      </a:pPr>
                      <a:r>
                        <a:rPr lang="en-US" sz="1400" b="1" dirty="0">
                          <a:solidFill>
                            <a:srgbClr val="FF0000"/>
                          </a:solidFill>
                          <a:effectLst/>
                        </a:rPr>
                        <a:t>Total n-3</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12.37±1.34</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8.05±0.61</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6.55±1.01</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3.42±0.82</a:t>
                      </a:r>
                      <a:r>
                        <a:rPr lang="en-US" sz="1400" baseline="30000">
                          <a:solidFill>
                            <a:srgbClr val="FF0000"/>
                          </a:solidFill>
                          <a:effectLst/>
                        </a:rPr>
                        <a:t>a</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4.42±0.70</a:t>
                      </a:r>
                      <a:r>
                        <a:rPr lang="en-US" sz="1400" baseline="30000" dirty="0">
                          <a:solidFill>
                            <a:srgbClr val="FF0000"/>
                          </a:solidFill>
                          <a:effectLst/>
                        </a:rPr>
                        <a:t>a</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256894713"/>
                  </a:ext>
                </a:extLst>
              </a:tr>
              <a:tr h="310429">
                <a:tc>
                  <a:txBody>
                    <a:bodyPr/>
                    <a:lstStyle/>
                    <a:p>
                      <a:pPr marL="0" marR="0" algn="l">
                        <a:lnSpc>
                          <a:spcPct val="150000"/>
                        </a:lnSpc>
                        <a:spcBef>
                          <a:spcPts val="0"/>
                        </a:spcBef>
                        <a:spcAft>
                          <a:spcPts val="0"/>
                        </a:spcAft>
                      </a:pPr>
                      <a:r>
                        <a:rPr lang="en-US" sz="1400" b="1" dirty="0">
                          <a:solidFill>
                            <a:srgbClr val="FF0000"/>
                          </a:solidFill>
                          <a:effectLst/>
                        </a:rPr>
                        <a:t>Total PUFAs</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27.84±1.96</a:t>
                      </a:r>
                      <a:r>
                        <a:rPr lang="en-US" sz="1400" baseline="30000" dirty="0">
                          <a:solidFill>
                            <a:srgbClr val="FF0000"/>
                          </a:solidFill>
                          <a:effectLst/>
                        </a:rPr>
                        <a:t>b</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24.23±1.62</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18.55±1.32</a:t>
                      </a:r>
                      <a:r>
                        <a:rPr lang="en-US" sz="1400" baseline="30000">
                          <a:solidFill>
                            <a:srgbClr val="FF0000"/>
                          </a:solidFill>
                          <a:effectLst/>
                        </a:rPr>
                        <a:t>a</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18.84±2.04</a:t>
                      </a:r>
                      <a:r>
                        <a:rPr lang="en-US" sz="1400" baseline="30000">
                          <a:solidFill>
                            <a:srgbClr val="FF0000"/>
                          </a:solidFill>
                          <a:effectLst/>
                        </a:rPr>
                        <a:t>a</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17.77±1.63</a:t>
                      </a:r>
                      <a:r>
                        <a:rPr lang="en-US" sz="1400" baseline="30000" dirty="0">
                          <a:solidFill>
                            <a:srgbClr val="FF0000"/>
                          </a:solidFill>
                          <a:effectLst/>
                        </a:rPr>
                        <a:t>a</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056480146"/>
                  </a:ext>
                </a:extLst>
              </a:tr>
              <a:tr h="310429">
                <a:tc>
                  <a:txBody>
                    <a:bodyPr/>
                    <a:lstStyle/>
                    <a:p>
                      <a:pPr marL="0" marR="0" algn="l">
                        <a:lnSpc>
                          <a:spcPct val="150000"/>
                        </a:lnSpc>
                        <a:spcBef>
                          <a:spcPts val="0"/>
                        </a:spcBef>
                        <a:spcAft>
                          <a:spcPts val="0"/>
                        </a:spcAft>
                      </a:pPr>
                      <a:r>
                        <a:rPr lang="en-US" sz="1400" b="1" dirty="0">
                          <a:solidFill>
                            <a:srgbClr val="FF0000"/>
                          </a:solidFill>
                          <a:effectLst/>
                        </a:rPr>
                        <a:t>Total LC-PUFAs</a:t>
                      </a:r>
                      <a:endParaRPr lang="en-US" sz="16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14.38±1.75</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9.24±0.78</a:t>
                      </a:r>
                      <a:r>
                        <a:rPr lang="en-US" sz="1400" baseline="30000" dirty="0">
                          <a:solidFill>
                            <a:srgbClr val="FF0000"/>
                          </a:solidFill>
                          <a:effectLst/>
                        </a:rPr>
                        <a:t>b</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7.47±1.09</a:t>
                      </a:r>
                      <a:r>
                        <a:rPr lang="en-US" sz="1400" baseline="30000">
                          <a:solidFill>
                            <a:srgbClr val="FF0000"/>
                          </a:solidFill>
                          <a:effectLst/>
                        </a:rPr>
                        <a:t>b</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solidFill>
                            <a:srgbClr val="FF0000"/>
                          </a:solidFill>
                          <a:effectLst/>
                        </a:rPr>
                        <a:t>4.39±1.30</a:t>
                      </a:r>
                      <a:r>
                        <a:rPr lang="en-US" sz="1400" baseline="30000">
                          <a:solidFill>
                            <a:srgbClr val="FF0000"/>
                          </a:solidFill>
                          <a:effectLst/>
                        </a:rPr>
                        <a:t>a</a:t>
                      </a:r>
                      <a:endParaRPr lang="en-US" sz="160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solidFill>
                            <a:srgbClr val="FF0000"/>
                          </a:solidFill>
                          <a:effectLst/>
                        </a:rPr>
                        <a:t>4.16±0.90</a:t>
                      </a:r>
                      <a:r>
                        <a:rPr lang="en-US" sz="1400" baseline="30000" dirty="0">
                          <a:solidFill>
                            <a:srgbClr val="FF0000"/>
                          </a:solidFill>
                          <a:effectLst/>
                        </a:rPr>
                        <a:t>a</a:t>
                      </a:r>
                      <a:endParaRPr lang="en-US" sz="1600"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815569662"/>
                  </a:ext>
                </a:extLst>
              </a:tr>
              <a:tr h="310429">
                <a:tc>
                  <a:txBody>
                    <a:bodyPr/>
                    <a:lstStyle/>
                    <a:p>
                      <a:pPr marL="0" marR="0" algn="l">
                        <a:lnSpc>
                          <a:spcPct val="150000"/>
                        </a:lnSpc>
                        <a:spcBef>
                          <a:spcPts val="0"/>
                        </a:spcBef>
                        <a:spcAft>
                          <a:spcPts val="0"/>
                        </a:spcAft>
                      </a:pPr>
                      <a:r>
                        <a:rPr lang="en-US" sz="1400" b="1" dirty="0">
                          <a:effectLst/>
                        </a:rPr>
                        <a:t>Total MC-PUFAs</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13.46±0.21</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14.99±0.84</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11.08±0.23</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14.45±0.74</a:t>
                      </a:r>
                      <a:r>
                        <a:rPr lang="en-US" sz="1400" baseline="30000">
                          <a:effectLst/>
                        </a:rPr>
                        <a:t>a</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13.61±0.73</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1079932819"/>
                  </a:ext>
                </a:extLst>
              </a:tr>
              <a:tr h="310429">
                <a:tc>
                  <a:txBody>
                    <a:bodyPr/>
                    <a:lstStyle/>
                    <a:p>
                      <a:pPr marL="0" marR="0" algn="l">
                        <a:lnSpc>
                          <a:spcPct val="150000"/>
                        </a:lnSpc>
                        <a:spcBef>
                          <a:spcPts val="0"/>
                        </a:spcBef>
                        <a:spcAft>
                          <a:spcPts val="0"/>
                        </a:spcAft>
                      </a:pPr>
                      <a:r>
                        <a:rPr lang="en-US" sz="1400" b="1" dirty="0">
                          <a:effectLst/>
                        </a:rPr>
                        <a:t>n-3:n-6</a:t>
                      </a:r>
                      <a:endParaRPr lang="en-US" sz="16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0.70±2.16</a:t>
                      </a:r>
                      <a:r>
                        <a:rPr lang="en-US" sz="1400" baseline="30000">
                          <a:effectLst/>
                        </a:rPr>
                        <a:t>c</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0.50±0.60</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0.55±3.26</a:t>
                      </a:r>
                      <a:r>
                        <a:rPr lang="en-US" sz="1400" baseline="30000" dirty="0">
                          <a:effectLst/>
                        </a:rPr>
                        <a:t>a</a:t>
                      </a:r>
                      <a:endParaRPr lang="en-US" sz="1600"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a:effectLst/>
                        </a:rPr>
                        <a:t>0.22±0.67</a:t>
                      </a:r>
                      <a:r>
                        <a:rPr lang="en-US" sz="1400" baseline="30000">
                          <a:effectLst/>
                        </a:rPr>
                        <a:t>b</a:t>
                      </a:r>
                      <a:endParaRPr lang="en-US" sz="160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dirty="0">
                          <a:effectLst/>
                        </a:rPr>
                        <a:t>0.33±0.75</a:t>
                      </a:r>
                      <a:r>
                        <a:rPr lang="en-US" sz="1400" baseline="30000" dirty="0">
                          <a:effectLst/>
                        </a:rPr>
                        <a:t>b</a:t>
                      </a:r>
                      <a:endParaRPr lang="en-US" sz="1600"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620236068"/>
                  </a:ext>
                </a:extLst>
              </a:tr>
            </a:tbl>
          </a:graphicData>
        </a:graphic>
      </p:graphicFrame>
      <p:sp>
        <p:nvSpPr>
          <p:cNvPr id="5" name="Rectangle 4"/>
          <p:cNvSpPr/>
          <p:nvPr/>
        </p:nvSpPr>
        <p:spPr>
          <a:xfrm>
            <a:off x="2550885" y="35348"/>
            <a:ext cx="9875519" cy="830997"/>
          </a:xfrm>
          <a:prstGeom prst="rect">
            <a:avLst/>
          </a:prstGeom>
        </p:spPr>
        <p:txBody>
          <a:bodyPr wrap="square">
            <a:spAutoFit/>
          </a:bodyPr>
          <a:lstStyle/>
          <a:p>
            <a:pPr algn="just">
              <a:lnSpc>
                <a:spcPct val="200000"/>
              </a:lnSpc>
            </a:pPr>
            <a:r>
              <a:rPr lang="en-US" sz="2000" u="sng" dirty="0">
                <a:solidFill>
                  <a:srgbClr val="0563C1"/>
                </a:solidFill>
                <a:latin typeface="Times New Roman" panose="02020603050405020304" pitchFamily="18" charset="0"/>
                <a:ea typeface="SimSun" panose="02010600030101010101" pitchFamily="2" charset="-122"/>
              </a:rPr>
              <a:t>Fatty acid </a:t>
            </a:r>
            <a:r>
              <a:rPr lang="en-US" sz="2400" b="1" u="sng" dirty="0">
                <a:solidFill>
                  <a:srgbClr val="0563C1"/>
                </a:solidFill>
                <a:latin typeface="Times New Roman" panose="02020603050405020304" pitchFamily="18" charset="0"/>
                <a:ea typeface="SimSun" panose="02010600030101010101" pitchFamily="2" charset="-122"/>
              </a:rPr>
              <a:t>composition of muscle </a:t>
            </a:r>
            <a:r>
              <a:rPr lang="en-US" sz="2000" u="sng" dirty="0">
                <a:solidFill>
                  <a:srgbClr val="0563C1"/>
                </a:solidFill>
                <a:latin typeface="Times New Roman" panose="02020603050405020304" pitchFamily="18" charset="0"/>
                <a:ea typeface="SimSun" panose="02010600030101010101" pitchFamily="2" charset="-122"/>
              </a:rPr>
              <a:t>(% area) of tilapia fed different diets for 8 weeks</a:t>
            </a:r>
            <a:endParaRPr lang="en-US" sz="2000" dirty="0">
              <a:latin typeface="Times New Roman" panose="02020603050405020304" pitchFamily="18" charset="0"/>
              <a:ea typeface="SimSun" panose="02010600030101010101" pitchFamily="2" charset="-122"/>
            </a:endParaRPr>
          </a:p>
        </p:txBody>
      </p:sp>
      <p:sp>
        <p:nvSpPr>
          <p:cNvPr id="3" name="TextBox 2"/>
          <p:cNvSpPr txBox="1"/>
          <p:nvPr/>
        </p:nvSpPr>
        <p:spPr>
          <a:xfrm>
            <a:off x="1146627" y="5185619"/>
            <a:ext cx="9927772" cy="369332"/>
          </a:xfrm>
          <a:prstGeom prst="rect">
            <a:avLst/>
          </a:prstGeom>
          <a:noFill/>
          <a:ln w="9525" cmpd="sng">
            <a:solidFill>
              <a:srgbClr val="7030A0"/>
            </a:solidFill>
          </a:ln>
        </p:spPr>
        <p:txBody>
          <a:bodyPr wrap="square" rtlCol="0">
            <a:spAutoFit/>
          </a:bodyPr>
          <a:lstStyle/>
          <a:p>
            <a:endParaRPr lang="zh-CN" altLang="en-US" dirty="0"/>
          </a:p>
        </p:txBody>
      </p:sp>
      <p:sp>
        <p:nvSpPr>
          <p:cNvPr id="6" name="TextBox 5"/>
          <p:cNvSpPr txBox="1"/>
          <p:nvPr/>
        </p:nvSpPr>
        <p:spPr>
          <a:xfrm>
            <a:off x="1139373" y="5541215"/>
            <a:ext cx="9927772" cy="369332"/>
          </a:xfrm>
          <a:prstGeom prst="rect">
            <a:avLst/>
          </a:prstGeom>
          <a:noFill/>
          <a:ln w="9525" cmpd="sng">
            <a:solidFill>
              <a:srgbClr val="7030A0"/>
            </a:solidFill>
          </a:ln>
        </p:spPr>
        <p:txBody>
          <a:bodyPr wrap="square" rtlCol="0">
            <a:spAutoFit/>
          </a:bodyPr>
          <a:lstStyle/>
          <a:p>
            <a:endParaRPr lang="zh-CN" altLang="en-US" dirty="0"/>
          </a:p>
        </p:txBody>
      </p:sp>
      <p:sp>
        <p:nvSpPr>
          <p:cNvPr id="7" name="TextBox 6"/>
          <p:cNvSpPr txBox="1"/>
          <p:nvPr/>
        </p:nvSpPr>
        <p:spPr>
          <a:xfrm>
            <a:off x="1132119" y="5911325"/>
            <a:ext cx="9927772" cy="369332"/>
          </a:xfrm>
          <a:prstGeom prst="rect">
            <a:avLst/>
          </a:prstGeom>
          <a:noFill/>
          <a:ln w="9525" cmpd="sng">
            <a:solidFill>
              <a:srgbClr val="7030A0"/>
            </a:solidFill>
          </a:ln>
        </p:spPr>
        <p:txBody>
          <a:bodyPr wrap="square" rtlCol="0">
            <a:spAutoFit/>
          </a:bodyPr>
          <a:lstStyle/>
          <a:p>
            <a:endParaRPr lang="zh-CN" altLang="en-US" dirty="0"/>
          </a:p>
        </p:txBody>
      </p:sp>
      <p:sp>
        <p:nvSpPr>
          <p:cNvPr id="8" name="TextBox 7"/>
          <p:cNvSpPr txBox="1"/>
          <p:nvPr/>
        </p:nvSpPr>
        <p:spPr>
          <a:xfrm>
            <a:off x="1153887" y="1927230"/>
            <a:ext cx="9927772" cy="369332"/>
          </a:xfrm>
          <a:prstGeom prst="rect">
            <a:avLst/>
          </a:prstGeom>
          <a:noFill/>
          <a:ln w="9525" cmpd="sng">
            <a:solidFill>
              <a:srgbClr val="7030A0"/>
            </a:solidFill>
          </a:ln>
        </p:spPr>
        <p:txBody>
          <a:bodyPr wrap="square" rtlCol="0">
            <a:spAutoFit/>
          </a:bodyPr>
          <a:lstStyle/>
          <a:p>
            <a:endParaRPr lang="zh-CN" altLang="en-US" dirty="0">
              <a:solidFill>
                <a:srgbClr val="FF0000"/>
              </a:solidFill>
            </a:endParaRPr>
          </a:p>
        </p:txBody>
      </p:sp>
    </p:spTree>
    <p:extLst>
      <p:ext uri="{BB962C8B-B14F-4D97-AF65-F5344CB8AC3E}">
        <p14:creationId xmlns:p14="http://schemas.microsoft.com/office/powerpoint/2010/main" val="331079458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757" y="570494"/>
            <a:ext cx="9875520" cy="1356360"/>
          </a:xfrm>
        </p:spPr>
        <p:txBody>
          <a:bodyPr/>
          <a:lstStyle/>
          <a:p>
            <a:r>
              <a:rPr lang="en-US" dirty="0"/>
              <a:t>Contents</a:t>
            </a:r>
          </a:p>
        </p:txBody>
      </p:sp>
      <p:sp>
        <p:nvSpPr>
          <p:cNvPr id="3" name="Content Placeholder 2"/>
          <p:cNvSpPr>
            <a:spLocks noGrp="1"/>
          </p:cNvSpPr>
          <p:nvPr>
            <p:ph idx="1"/>
          </p:nvPr>
        </p:nvSpPr>
        <p:spPr/>
        <p:txBody>
          <a:bodyPr>
            <a:normAutofit/>
          </a:bodyPr>
          <a:lstStyle/>
          <a:p>
            <a:r>
              <a:rPr lang="en-US" sz="2800" dirty="0"/>
              <a:t>Introduction</a:t>
            </a:r>
          </a:p>
          <a:p>
            <a:r>
              <a:rPr lang="en-US" sz="2800" dirty="0"/>
              <a:t>Objectives</a:t>
            </a:r>
          </a:p>
          <a:p>
            <a:r>
              <a:rPr lang="en-US" sz="2800" dirty="0"/>
              <a:t>Materials and methods</a:t>
            </a:r>
          </a:p>
          <a:p>
            <a:r>
              <a:rPr lang="en-US" sz="2800" dirty="0"/>
              <a:t>Results</a:t>
            </a:r>
          </a:p>
          <a:p>
            <a:r>
              <a:rPr lang="en-US" sz="2800" dirty="0"/>
              <a:t>Discussion</a:t>
            </a:r>
          </a:p>
          <a:p>
            <a:r>
              <a:rPr lang="en-US" sz="2800" dirty="0"/>
              <a:t>Conclusion</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14" y="258418"/>
            <a:ext cx="2616200" cy="5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749" y="2846968"/>
            <a:ext cx="2119528" cy="18826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153" y="2364673"/>
            <a:ext cx="1995012" cy="14236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640" y="1042118"/>
            <a:ext cx="2154038" cy="1444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6508" y="504735"/>
            <a:ext cx="2232991" cy="13459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0129" y="4707722"/>
            <a:ext cx="2025098" cy="1518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2" name="Straight Arrow Connector 11"/>
          <p:cNvCxnSpPr/>
          <p:nvPr/>
        </p:nvCxnSpPr>
        <p:spPr>
          <a:xfrm flipV="1">
            <a:off x="7103165" y="1577009"/>
            <a:ext cx="1033670" cy="787664"/>
          </a:xfrm>
          <a:prstGeom prst="straightConnector1">
            <a:avLst/>
          </a:prstGeom>
          <a:ln>
            <a:tailEnd type="triangle"/>
          </a:ln>
          <a:scene3d>
            <a:camera prst="orthographicFront"/>
            <a:lightRig rig="threePt" dir="t"/>
          </a:scene3d>
          <a:sp3d>
            <a:bevelT prst="relaxedInset"/>
          </a:sp3d>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9569729" y="1926854"/>
            <a:ext cx="0" cy="789568"/>
          </a:xfrm>
          <a:prstGeom prst="straightConnector1">
            <a:avLst/>
          </a:prstGeom>
          <a:ln>
            <a:tailEnd type="triangle"/>
          </a:ln>
          <a:scene3d>
            <a:camera prst="orthographicFront"/>
            <a:lightRig rig="threePt" dir="t"/>
          </a:scene3d>
          <a:sp3d>
            <a:bevelT prst="relaxedInset"/>
          </a:sp3d>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a:off x="8289236" y="4572000"/>
            <a:ext cx="708990" cy="763871"/>
          </a:xfrm>
          <a:prstGeom prst="straightConnector1">
            <a:avLst/>
          </a:prstGeom>
          <a:ln>
            <a:tailEnd type="triangle"/>
          </a:ln>
          <a:scene3d>
            <a:camera prst="orthographicFront"/>
            <a:lightRig rig="threePt" dir="t"/>
          </a:scene3d>
          <a:sp3d>
            <a:bevelT prst="relaxedInset"/>
          </a:sp3d>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682215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1" y="145143"/>
            <a:ext cx="9875520" cy="727881"/>
          </a:xfrm>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9985947"/>
              </p:ext>
            </p:extLst>
          </p:nvPr>
        </p:nvGraphicFramePr>
        <p:xfrm>
          <a:off x="580572" y="828187"/>
          <a:ext cx="10609943" cy="5717750"/>
        </p:xfrm>
        <a:graphic>
          <a:graphicData uri="http://schemas.openxmlformats.org/drawingml/2006/table">
            <a:tbl>
              <a:tblPr firstRow="1" firstCol="1" bandRow="1">
                <a:tableStyleId>{5C22544A-7EE6-4342-B048-85BDC9FD1C3A}</a:tableStyleId>
              </a:tblPr>
              <a:tblGrid>
                <a:gridCol w="1769835">
                  <a:extLst>
                    <a:ext uri="{9D8B030D-6E8A-4147-A177-3AD203B41FA5}">
                      <a16:colId xmlns="" xmlns:a16="http://schemas.microsoft.com/office/drawing/2014/main" val="1474459160"/>
                    </a:ext>
                  </a:extLst>
                </a:gridCol>
                <a:gridCol w="1767568">
                  <a:extLst>
                    <a:ext uri="{9D8B030D-6E8A-4147-A177-3AD203B41FA5}">
                      <a16:colId xmlns="" xmlns:a16="http://schemas.microsoft.com/office/drawing/2014/main" val="1575658464"/>
                    </a:ext>
                  </a:extLst>
                </a:gridCol>
                <a:gridCol w="1767568">
                  <a:extLst>
                    <a:ext uri="{9D8B030D-6E8A-4147-A177-3AD203B41FA5}">
                      <a16:colId xmlns="" xmlns:a16="http://schemas.microsoft.com/office/drawing/2014/main" val="3604442048"/>
                    </a:ext>
                  </a:extLst>
                </a:gridCol>
                <a:gridCol w="1768702">
                  <a:extLst>
                    <a:ext uri="{9D8B030D-6E8A-4147-A177-3AD203B41FA5}">
                      <a16:colId xmlns="" xmlns:a16="http://schemas.microsoft.com/office/drawing/2014/main" val="70624319"/>
                    </a:ext>
                  </a:extLst>
                </a:gridCol>
                <a:gridCol w="1768702">
                  <a:extLst>
                    <a:ext uri="{9D8B030D-6E8A-4147-A177-3AD203B41FA5}">
                      <a16:colId xmlns="" xmlns:a16="http://schemas.microsoft.com/office/drawing/2014/main" val="3099547297"/>
                    </a:ext>
                  </a:extLst>
                </a:gridCol>
                <a:gridCol w="1767568">
                  <a:extLst>
                    <a:ext uri="{9D8B030D-6E8A-4147-A177-3AD203B41FA5}">
                      <a16:colId xmlns="" xmlns:a16="http://schemas.microsoft.com/office/drawing/2014/main" val="3570297530"/>
                    </a:ext>
                  </a:extLst>
                </a:gridCol>
              </a:tblGrid>
              <a:tr h="296025">
                <a:tc rowSpan="2">
                  <a:txBody>
                    <a:bodyPr/>
                    <a:lstStyle/>
                    <a:p>
                      <a:pPr marL="0" marR="0" algn="l">
                        <a:lnSpc>
                          <a:spcPct val="150000"/>
                        </a:lnSpc>
                        <a:spcBef>
                          <a:spcPts val="0"/>
                        </a:spcBef>
                        <a:spcAft>
                          <a:spcPts val="0"/>
                        </a:spcAft>
                      </a:pPr>
                      <a:r>
                        <a:rPr lang="en-US" sz="1400" b="1" dirty="0">
                          <a:effectLst/>
                        </a:rPr>
                        <a:t>FATTY ACID(S)</a:t>
                      </a:r>
                      <a:endParaRPr lang="en-US" sz="1400" b="1" dirty="0">
                        <a:effectLst/>
                        <a:latin typeface="Times New Roman" panose="02020603050405020304" pitchFamily="18" charset="0"/>
                        <a:ea typeface="SimSun" panose="02010600030101010101" pitchFamily="2" charset="-122"/>
                      </a:endParaRPr>
                    </a:p>
                  </a:txBody>
                  <a:tcPr marL="55072" marR="55072" marT="0" marB="0"/>
                </a:tc>
                <a:tc gridSpan="5">
                  <a:txBody>
                    <a:bodyPr/>
                    <a:lstStyle/>
                    <a:p>
                      <a:pPr marL="0" marR="0" algn="l">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SimSun" panose="02010600030101010101" pitchFamily="2" charset="-122"/>
                      </a:endParaRPr>
                    </a:p>
                  </a:txBody>
                  <a:tcPr marL="55072" marR="5507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2783567"/>
                  </a:ext>
                </a:extLst>
              </a:tr>
              <a:tr h="296025">
                <a:tc vMerge="1">
                  <a:txBody>
                    <a:bodyPr/>
                    <a:lstStyle/>
                    <a:p>
                      <a:endParaRPr lang="en-US"/>
                    </a:p>
                  </a:txBody>
                  <a:tcPr/>
                </a:tc>
                <a:tc>
                  <a:txBody>
                    <a:bodyPr/>
                    <a:lstStyle/>
                    <a:p>
                      <a:pPr marL="0" marR="0" algn="l">
                        <a:lnSpc>
                          <a:spcPct val="150000"/>
                        </a:lnSpc>
                        <a:spcBef>
                          <a:spcPts val="0"/>
                        </a:spcBef>
                        <a:spcAft>
                          <a:spcPts val="0"/>
                        </a:spcAft>
                      </a:pPr>
                      <a:r>
                        <a:rPr lang="en-US" sz="1400" b="1">
                          <a:effectLst/>
                        </a:rPr>
                        <a:t>Diet A</a:t>
                      </a:r>
                      <a:endParaRPr lang="en-US" sz="1400" b="1">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b="1">
                          <a:effectLst/>
                        </a:rPr>
                        <a:t>Diet B</a:t>
                      </a:r>
                      <a:endParaRPr lang="en-US" sz="1400" b="1">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b="1">
                          <a:effectLst/>
                        </a:rPr>
                        <a:t>Diet C</a:t>
                      </a:r>
                      <a:endParaRPr lang="en-US" sz="1400" b="1">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b="1">
                          <a:effectLst/>
                        </a:rPr>
                        <a:t>Diet D</a:t>
                      </a:r>
                      <a:endParaRPr lang="en-US" sz="1400" b="1">
                        <a:effectLst/>
                        <a:latin typeface="Times New Roman" panose="02020603050405020304" pitchFamily="18" charset="0"/>
                        <a:ea typeface="SimSun" panose="02010600030101010101" pitchFamily="2" charset="-122"/>
                      </a:endParaRPr>
                    </a:p>
                  </a:txBody>
                  <a:tcPr marL="55072" marR="55072" marT="0" marB="0"/>
                </a:tc>
                <a:tc>
                  <a:txBody>
                    <a:bodyPr/>
                    <a:lstStyle/>
                    <a:p>
                      <a:pPr marL="0" marR="0" algn="l">
                        <a:lnSpc>
                          <a:spcPct val="150000"/>
                        </a:lnSpc>
                        <a:spcBef>
                          <a:spcPts val="0"/>
                        </a:spcBef>
                        <a:spcAft>
                          <a:spcPts val="0"/>
                        </a:spcAft>
                      </a:pPr>
                      <a:r>
                        <a:rPr lang="en-US" sz="1400" b="1">
                          <a:effectLst/>
                        </a:rPr>
                        <a:t>Diet E</a:t>
                      </a:r>
                      <a:endParaRPr lang="en-US" sz="1400" b="1">
                        <a:effectLst/>
                        <a:latin typeface="Times New Roman" panose="02020603050405020304" pitchFamily="18" charset="0"/>
                        <a:ea typeface="SimSun" panose="02010600030101010101" pitchFamily="2" charset="-122"/>
                      </a:endParaRPr>
                    </a:p>
                  </a:txBody>
                  <a:tcPr marL="55072" marR="55072" marT="0" marB="0"/>
                </a:tc>
                <a:extLst>
                  <a:ext uri="{0D108BD9-81ED-4DB2-BD59-A6C34878D82A}">
                    <a16:rowId xmlns="" xmlns:a16="http://schemas.microsoft.com/office/drawing/2014/main" val="1363048049"/>
                  </a:ext>
                </a:extLst>
              </a:tr>
              <a:tr h="296025">
                <a:tc>
                  <a:txBody>
                    <a:bodyPr/>
                    <a:lstStyle/>
                    <a:p>
                      <a:pPr marL="0" marR="0" algn="l">
                        <a:lnSpc>
                          <a:spcPct val="150000"/>
                        </a:lnSpc>
                        <a:spcBef>
                          <a:spcPts val="0"/>
                        </a:spcBef>
                        <a:spcAft>
                          <a:spcPts val="0"/>
                        </a:spcAft>
                      </a:pPr>
                      <a:r>
                        <a:rPr lang="en-US" sz="1400" b="1" dirty="0">
                          <a:effectLst/>
                        </a:rPr>
                        <a:t>12:0</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0.00±0.00</a:t>
                      </a:r>
                      <a:r>
                        <a:rPr lang="en-US" sz="1400" b="1" baseline="30000" dirty="0">
                          <a:solidFill>
                            <a:srgbClr val="FF0000"/>
                          </a:solidFill>
                          <a:effectLst/>
                        </a:rPr>
                        <a:t>a</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0.34±0.17</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3.02±0.76</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4.15±0.89</a:t>
                      </a:r>
                      <a:r>
                        <a:rPr lang="en-US" sz="1400" b="1" baseline="30000">
                          <a:effectLst/>
                        </a:rPr>
                        <a:t>bc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6.30±0.21</a:t>
                      </a:r>
                      <a:r>
                        <a:rPr lang="en-US" sz="1400" b="1" baseline="30000" dirty="0">
                          <a:solidFill>
                            <a:srgbClr val="FF0000"/>
                          </a:solidFill>
                          <a:effectLst/>
                        </a:rPr>
                        <a:t>c</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1947939113"/>
                  </a:ext>
                </a:extLst>
              </a:tr>
              <a:tr h="296025">
                <a:tc>
                  <a:txBody>
                    <a:bodyPr/>
                    <a:lstStyle/>
                    <a:p>
                      <a:pPr marL="0" marR="0" algn="l">
                        <a:lnSpc>
                          <a:spcPct val="150000"/>
                        </a:lnSpc>
                        <a:spcBef>
                          <a:spcPts val="0"/>
                        </a:spcBef>
                        <a:spcAft>
                          <a:spcPts val="0"/>
                        </a:spcAft>
                      </a:pPr>
                      <a:r>
                        <a:rPr lang="en-US" sz="1400" b="1" dirty="0">
                          <a:effectLst/>
                        </a:rPr>
                        <a:t>14:0</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3.32±0.24</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4.59±0.15</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6.05±0.10</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6.64±0.28</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8.32±0.08</a:t>
                      </a:r>
                      <a:endParaRPr lang="en-US" sz="1400" b="1">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851071250"/>
                  </a:ext>
                </a:extLst>
              </a:tr>
              <a:tr h="296025">
                <a:tc>
                  <a:txBody>
                    <a:bodyPr/>
                    <a:lstStyle/>
                    <a:p>
                      <a:pPr marL="0" marR="0" algn="l">
                        <a:lnSpc>
                          <a:spcPct val="150000"/>
                        </a:lnSpc>
                        <a:spcBef>
                          <a:spcPts val="0"/>
                        </a:spcBef>
                        <a:spcAft>
                          <a:spcPts val="0"/>
                        </a:spcAft>
                      </a:pPr>
                      <a:r>
                        <a:rPr lang="en-US" sz="1400" b="1" dirty="0">
                          <a:effectLst/>
                        </a:rPr>
                        <a:t>Total SFA’s</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39.23±4.03</a:t>
                      </a:r>
                      <a:r>
                        <a:rPr lang="en-US" sz="1400" b="1" baseline="30000" dirty="0">
                          <a:effectLst/>
                        </a:rPr>
                        <a:t>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50.10±3.52</a:t>
                      </a:r>
                      <a:r>
                        <a:rPr lang="en-US" sz="1400" b="1" baseline="30000" dirty="0">
                          <a:effectLst/>
                        </a:rPr>
                        <a:t>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52.04±1.53</a:t>
                      </a:r>
                      <a:r>
                        <a:rPr lang="en-US" sz="1400" b="1" baseline="30000" dirty="0">
                          <a:effectLst/>
                        </a:rPr>
                        <a:t>a</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48.85±6.80</a:t>
                      </a:r>
                      <a:r>
                        <a:rPr lang="en-US" sz="1400" b="1" baseline="30000" dirty="0">
                          <a:effectLst/>
                        </a:rPr>
                        <a:t>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52.59±5.27</a:t>
                      </a:r>
                      <a:r>
                        <a:rPr lang="en-US" sz="1400" b="1" baseline="30000" dirty="0">
                          <a:effectLst/>
                        </a:rPr>
                        <a:t>a</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207156081"/>
                  </a:ext>
                </a:extLst>
              </a:tr>
              <a:tr h="296025">
                <a:tc>
                  <a:txBody>
                    <a:bodyPr/>
                    <a:lstStyle/>
                    <a:p>
                      <a:pPr marL="0" marR="0" algn="l">
                        <a:lnSpc>
                          <a:spcPct val="150000"/>
                        </a:lnSpc>
                        <a:spcBef>
                          <a:spcPts val="0"/>
                        </a:spcBef>
                        <a:spcAft>
                          <a:spcPts val="0"/>
                        </a:spcAft>
                      </a:pPr>
                      <a:r>
                        <a:rPr lang="en-US" sz="1400" b="1">
                          <a:effectLst/>
                        </a:rPr>
                        <a:t>18:1(n-9)</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27.41±0.29</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31.38±1.72</a:t>
                      </a:r>
                      <a:r>
                        <a:rPr lang="en-US" sz="1400" b="1" baseline="30000">
                          <a:effectLst/>
                        </a:rPr>
                        <a:t>ab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29.58±1.13</a:t>
                      </a:r>
                      <a:r>
                        <a:rPr lang="en-US" sz="1400" b="1" baseline="30000">
                          <a:effectLst/>
                        </a:rPr>
                        <a:t>ab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33.08±0.92</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26.52±0.74</a:t>
                      </a:r>
                      <a:r>
                        <a:rPr lang="en-US" sz="1400" b="1" baseline="30000" dirty="0">
                          <a:effectLst/>
                        </a:rPr>
                        <a:t>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588684361"/>
                  </a:ext>
                </a:extLst>
              </a:tr>
              <a:tr h="296025">
                <a:tc>
                  <a:txBody>
                    <a:bodyPr/>
                    <a:lstStyle/>
                    <a:p>
                      <a:pPr marL="0" marR="0" algn="l">
                        <a:lnSpc>
                          <a:spcPct val="150000"/>
                        </a:lnSpc>
                        <a:spcBef>
                          <a:spcPts val="0"/>
                        </a:spcBef>
                        <a:spcAft>
                          <a:spcPts val="0"/>
                        </a:spcAft>
                      </a:pPr>
                      <a:r>
                        <a:rPr lang="en-US" sz="1400" b="1" dirty="0">
                          <a:solidFill>
                            <a:srgbClr val="FF0000"/>
                          </a:solidFill>
                          <a:effectLst/>
                        </a:rPr>
                        <a:t>TOTAL</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39.61±1.13</a:t>
                      </a:r>
                      <a:r>
                        <a:rPr lang="en-US" sz="1400" b="1" baseline="30000" dirty="0">
                          <a:solidFill>
                            <a:srgbClr val="FF0000"/>
                          </a:solidFill>
                          <a:effectLst/>
                        </a:rPr>
                        <a:t>ab</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40.84±2.89</a:t>
                      </a:r>
                      <a:r>
                        <a:rPr lang="en-US" sz="1400" b="1" baseline="30000" dirty="0">
                          <a:effectLst/>
                        </a:rPr>
                        <a:t>a</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37.421.95</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40.65±2.00</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33.39±2.29</a:t>
                      </a:r>
                      <a:r>
                        <a:rPr lang="en-US" sz="1400" b="1" baseline="30000" dirty="0">
                          <a:solidFill>
                            <a:srgbClr val="FF0000"/>
                          </a:solidFill>
                          <a:effectLst/>
                        </a:rPr>
                        <a:t>d</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400812291"/>
                  </a:ext>
                </a:extLst>
              </a:tr>
              <a:tr h="296025">
                <a:tc>
                  <a:txBody>
                    <a:bodyPr/>
                    <a:lstStyle/>
                    <a:p>
                      <a:pPr marL="0" marR="0" algn="l">
                        <a:lnSpc>
                          <a:spcPct val="150000"/>
                        </a:lnSpc>
                        <a:spcBef>
                          <a:spcPts val="0"/>
                        </a:spcBef>
                        <a:spcAft>
                          <a:spcPts val="0"/>
                        </a:spcAft>
                      </a:pPr>
                      <a:r>
                        <a:rPr lang="en-US" sz="1400" b="1" dirty="0">
                          <a:solidFill>
                            <a:srgbClr val="FF0000"/>
                          </a:solidFill>
                          <a:effectLst/>
                        </a:rPr>
                        <a:t>MUFAs</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 </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 </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 </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574886489"/>
                  </a:ext>
                </a:extLst>
              </a:tr>
              <a:tr h="296025">
                <a:tc>
                  <a:txBody>
                    <a:bodyPr/>
                    <a:lstStyle/>
                    <a:p>
                      <a:pPr marL="0" marR="0" algn="l">
                        <a:lnSpc>
                          <a:spcPct val="150000"/>
                        </a:lnSpc>
                        <a:spcBef>
                          <a:spcPts val="0"/>
                        </a:spcBef>
                        <a:spcAft>
                          <a:spcPts val="0"/>
                        </a:spcAft>
                      </a:pPr>
                      <a:r>
                        <a:rPr lang="en-US" sz="1400" b="1">
                          <a:effectLst/>
                        </a:rPr>
                        <a:t>18:2(n-6)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11.45±1.26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9.27±0.78</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7.15±0.07</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8.82±1.96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9.36±0.45</a:t>
                      </a:r>
                      <a:endParaRPr lang="en-US" sz="1400" b="1">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160351518"/>
                  </a:ext>
                </a:extLst>
              </a:tr>
              <a:tr h="296025">
                <a:tc>
                  <a:txBody>
                    <a:bodyPr/>
                    <a:lstStyle/>
                    <a:p>
                      <a:pPr marL="0" marR="0" algn="l">
                        <a:lnSpc>
                          <a:spcPct val="150000"/>
                        </a:lnSpc>
                        <a:spcBef>
                          <a:spcPts val="0"/>
                        </a:spcBef>
                        <a:spcAft>
                          <a:spcPts val="0"/>
                        </a:spcAft>
                      </a:pPr>
                      <a:r>
                        <a:rPr lang="en-US" sz="1400" b="1">
                          <a:effectLst/>
                        </a:rPr>
                        <a:t>20:4(n-6)ARA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0.08±0.08</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0.19±0.19</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0.00±0.00</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0.00±0.00</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0.49±0.49</a:t>
                      </a:r>
                      <a:endParaRPr lang="en-US" sz="1400" b="1">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490407499"/>
                  </a:ext>
                </a:extLst>
              </a:tr>
              <a:tr h="296025">
                <a:tc>
                  <a:txBody>
                    <a:bodyPr/>
                    <a:lstStyle/>
                    <a:p>
                      <a:pPr marL="0" marR="0" algn="l">
                        <a:lnSpc>
                          <a:spcPct val="150000"/>
                        </a:lnSpc>
                        <a:spcBef>
                          <a:spcPts val="0"/>
                        </a:spcBef>
                        <a:spcAft>
                          <a:spcPts val="0"/>
                        </a:spcAft>
                      </a:pPr>
                      <a:r>
                        <a:rPr lang="en-US" sz="1400" b="1">
                          <a:effectLst/>
                        </a:rPr>
                        <a:t>Total n-6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11.53±1.34</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9.46±0.97</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7.15±0.07</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8.82±1.96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10.24±1.33</a:t>
                      </a:r>
                      <a:endParaRPr lang="en-US" sz="1400" b="1">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931282968"/>
                  </a:ext>
                </a:extLst>
              </a:tr>
              <a:tr h="296025">
                <a:tc>
                  <a:txBody>
                    <a:bodyPr/>
                    <a:lstStyle/>
                    <a:p>
                      <a:pPr marL="0" marR="0" algn="l">
                        <a:lnSpc>
                          <a:spcPct val="150000"/>
                        </a:lnSpc>
                        <a:spcBef>
                          <a:spcPts val="0"/>
                        </a:spcBef>
                        <a:spcAft>
                          <a:spcPts val="0"/>
                        </a:spcAft>
                      </a:pPr>
                      <a:r>
                        <a:rPr lang="en-US" sz="1400" b="1" dirty="0">
                          <a:solidFill>
                            <a:srgbClr val="FF0000"/>
                          </a:solidFill>
                          <a:effectLst/>
                        </a:rPr>
                        <a:t>20:5(n-3)EPA</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0.16±0.16</a:t>
                      </a:r>
                      <a:r>
                        <a:rPr lang="en-US" sz="1400" b="1" baseline="30000">
                          <a:solidFill>
                            <a:srgbClr val="FF0000"/>
                          </a:solidFill>
                          <a:effectLst/>
                        </a:rPr>
                        <a:t>a</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3.06±1.17</a:t>
                      </a:r>
                      <a:r>
                        <a:rPr lang="en-US" sz="1400" b="1" baseline="30000">
                          <a:solidFill>
                            <a:srgbClr val="FF0000"/>
                          </a:solidFill>
                          <a:effectLst/>
                        </a:rPr>
                        <a:t>b</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0.07±0.07</a:t>
                      </a:r>
                      <a:r>
                        <a:rPr lang="en-US" sz="1400" b="1" baseline="30000">
                          <a:solidFill>
                            <a:srgbClr val="FF0000"/>
                          </a:solidFill>
                          <a:effectLst/>
                        </a:rPr>
                        <a:t>a</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0.00±0.00</a:t>
                      </a:r>
                      <a:r>
                        <a:rPr lang="en-US" sz="1400" b="1" baseline="30000">
                          <a:solidFill>
                            <a:srgbClr val="FF0000"/>
                          </a:solidFill>
                          <a:effectLst/>
                        </a:rPr>
                        <a:t>a</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0.08±0.08</a:t>
                      </a:r>
                      <a:r>
                        <a:rPr lang="en-US" sz="1400" b="1" baseline="30000" dirty="0">
                          <a:solidFill>
                            <a:srgbClr val="FF0000"/>
                          </a:solidFill>
                          <a:effectLst/>
                        </a:rPr>
                        <a:t>a</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385632081"/>
                  </a:ext>
                </a:extLst>
              </a:tr>
              <a:tr h="296025">
                <a:tc>
                  <a:txBody>
                    <a:bodyPr/>
                    <a:lstStyle/>
                    <a:p>
                      <a:pPr marL="0" marR="0" algn="l">
                        <a:lnSpc>
                          <a:spcPct val="150000"/>
                        </a:lnSpc>
                        <a:spcBef>
                          <a:spcPts val="0"/>
                        </a:spcBef>
                        <a:spcAft>
                          <a:spcPts val="0"/>
                        </a:spcAft>
                      </a:pPr>
                      <a:r>
                        <a:rPr lang="en-US" sz="1400" b="1" dirty="0">
                          <a:effectLst/>
                        </a:rPr>
                        <a:t>22:6(n-3)DHA</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6.25±0.38</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1.05±0.39</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3.20±0.27</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1.06±0.12</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2.48±0.78</a:t>
                      </a:r>
                      <a:r>
                        <a:rPr lang="en-US" sz="1400" b="1" baseline="30000" dirty="0">
                          <a:effectLst/>
                        </a:rPr>
                        <a:t>ab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67127882"/>
                  </a:ext>
                </a:extLst>
              </a:tr>
              <a:tr h="296025">
                <a:tc>
                  <a:txBody>
                    <a:bodyPr/>
                    <a:lstStyle/>
                    <a:p>
                      <a:pPr marL="0" marR="0" algn="l">
                        <a:lnSpc>
                          <a:spcPct val="150000"/>
                        </a:lnSpc>
                        <a:spcBef>
                          <a:spcPts val="0"/>
                        </a:spcBef>
                        <a:spcAft>
                          <a:spcPts val="0"/>
                        </a:spcAft>
                      </a:pPr>
                      <a:r>
                        <a:rPr lang="en-US" sz="1400" b="1" dirty="0">
                          <a:effectLst/>
                        </a:rPr>
                        <a:t>Total n-3</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8.49±1.26</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5.17±1.61</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3.67±0.55</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1.60±0.12</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2.88±1.18</a:t>
                      </a:r>
                      <a:r>
                        <a:rPr lang="en-US" sz="1400" b="1" baseline="30000" dirty="0">
                          <a:effectLst/>
                        </a:rPr>
                        <a:t>ab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557996585"/>
                  </a:ext>
                </a:extLst>
              </a:tr>
              <a:tr h="296025">
                <a:tc>
                  <a:txBody>
                    <a:bodyPr/>
                    <a:lstStyle/>
                    <a:p>
                      <a:pPr marL="0" marR="0" algn="l">
                        <a:lnSpc>
                          <a:spcPct val="150000"/>
                        </a:lnSpc>
                        <a:spcBef>
                          <a:spcPts val="0"/>
                        </a:spcBef>
                        <a:spcAft>
                          <a:spcPts val="0"/>
                        </a:spcAft>
                      </a:pPr>
                      <a:r>
                        <a:rPr lang="en-US" sz="1400" b="1">
                          <a:solidFill>
                            <a:srgbClr val="FF0000"/>
                          </a:solidFill>
                          <a:effectLst/>
                        </a:rPr>
                        <a:t>Total PUFAs</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20.83±3.11</a:t>
                      </a:r>
                      <a:r>
                        <a:rPr lang="en-US" sz="1400" b="1" baseline="30000">
                          <a:solidFill>
                            <a:srgbClr val="FF0000"/>
                          </a:solidFill>
                          <a:effectLst/>
                        </a:rPr>
                        <a:t>a</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14.63±2.58</a:t>
                      </a:r>
                      <a:r>
                        <a:rPr lang="en-US" sz="1400" b="1" baseline="30000">
                          <a:solidFill>
                            <a:srgbClr val="FF0000"/>
                          </a:solidFill>
                          <a:effectLst/>
                        </a:rPr>
                        <a:t>c</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10.82±0.62</a:t>
                      </a:r>
                      <a:r>
                        <a:rPr lang="en-US" sz="1400" b="1" baseline="30000">
                          <a:solidFill>
                            <a:srgbClr val="FF0000"/>
                          </a:solidFill>
                          <a:effectLst/>
                        </a:rPr>
                        <a:t>b</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solidFill>
                            <a:srgbClr val="FF0000"/>
                          </a:solidFill>
                          <a:effectLst/>
                        </a:rPr>
                        <a:t>10.42±2.08</a:t>
                      </a:r>
                      <a:r>
                        <a:rPr lang="en-US" sz="1400" b="1" baseline="30000">
                          <a:solidFill>
                            <a:srgbClr val="FF0000"/>
                          </a:solidFill>
                          <a:effectLst/>
                        </a:rPr>
                        <a:t>ab</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solidFill>
                            <a:srgbClr val="FF0000"/>
                          </a:solidFill>
                          <a:effectLst/>
                        </a:rPr>
                        <a:t>13.12±2.51</a:t>
                      </a:r>
                      <a:r>
                        <a:rPr lang="en-US" sz="1400" b="1" baseline="30000" dirty="0">
                          <a:solidFill>
                            <a:srgbClr val="FF0000"/>
                          </a:solidFill>
                          <a:effectLst/>
                        </a:rPr>
                        <a:t>c</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1308048414"/>
                  </a:ext>
                </a:extLst>
              </a:tr>
              <a:tr h="490675">
                <a:tc>
                  <a:txBody>
                    <a:bodyPr/>
                    <a:lstStyle/>
                    <a:p>
                      <a:pPr marL="0" marR="0" algn="l">
                        <a:lnSpc>
                          <a:spcPct val="150000"/>
                        </a:lnSpc>
                        <a:spcBef>
                          <a:spcPts val="0"/>
                        </a:spcBef>
                        <a:spcAft>
                          <a:spcPts val="0"/>
                        </a:spcAft>
                      </a:pPr>
                      <a:r>
                        <a:rPr lang="en-US" sz="1400" b="1">
                          <a:solidFill>
                            <a:srgbClr val="FF0000"/>
                          </a:solidFill>
                          <a:effectLst/>
                        </a:rPr>
                        <a:t>Total LC-PUFAs</a:t>
                      </a:r>
                      <a:endParaRPr lang="en-US" sz="1400" b="1">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8.41±1.18</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5.36±1.80</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03.42±0.42</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1.60±0.12</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2.88±1.18</a:t>
                      </a:r>
                      <a:r>
                        <a:rPr lang="en-US" sz="1400" b="1" baseline="30000" dirty="0">
                          <a:effectLst/>
                        </a:rPr>
                        <a:t>ab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366959023"/>
                  </a:ext>
                </a:extLst>
              </a:tr>
              <a:tr h="490675">
                <a:tc>
                  <a:txBody>
                    <a:bodyPr/>
                    <a:lstStyle/>
                    <a:p>
                      <a:pPr marL="0" marR="0" algn="l">
                        <a:lnSpc>
                          <a:spcPct val="150000"/>
                        </a:lnSpc>
                        <a:spcBef>
                          <a:spcPts val="0"/>
                        </a:spcBef>
                        <a:spcAft>
                          <a:spcPts val="0"/>
                        </a:spcAft>
                      </a:pPr>
                      <a:r>
                        <a:rPr lang="en-US" sz="1400" b="1" dirty="0">
                          <a:solidFill>
                            <a:srgbClr val="FF0000"/>
                          </a:solidFill>
                          <a:effectLst/>
                        </a:rPr>
                        <a:t>Total MC-PUFAs</a:t>
                      </a:r>
                      <a:endParaRPr lang="en-US" sz="1400" b="1" dirty="0">
                        <a:solidFill>
                          <a:srgbClr val="FF0000"/>
                        </a:solidFill>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11.61±1.42</a:t>
                      </a:r>
                      <a:r>
                        <a:rPr lang="en-US" sz="1400" b="1" baseline="30000">
                          <a:effectLst/>
                        </a:rPr>
                        <a:t>c</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9.27±0.78</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7.40±0.20</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8.82±1.96</a:t>
                      </a:r>
                      <a:r>
                        <a:rPr lang="en-US" sz="1400" b="1" baseline="30000">
                          <a:effectLst/>
                        </a:rPr>
                        <a:t>ab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9.36±0.45</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2213644394"/>
                  </a:ext>
                </a:extLst>
              </a:tr>
              <a:tr h="296025">
                <a:tc>
                  <a:txBody>
                    <a:bodyPr/>
                    <a:lstStyle/>
                    <a:p>
                      <a:pPr marL="0" marR="0" algn="l">
                        <a:lnSpc>
                          <a:spcPct val="150000"/>
                        </a:lnSpc>
                        <a:spcBef>
                          <a:spcPts val="0"/>
                        </a:spcBef>
                        <a:spcAft>
                          <a:spcPts val="0"/>
                        </a:spcAft>
                      </a:pPr>
                      <a:r>
                        <a:rPr lang="en-US" sz="1400" b="1">
                          <a:effectLst/>
                        </a:rPr>
                        <a:t>n-3:n-6</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0.74±0.94</a:t>
                      </a:r>
                      <a:r>
                        <a:rPr lang="en-US" sz="1400" b="1" baseline="30000" dirty="0">
                          <a:effectLst/>
                        </a:rPr>
                        <a:t> c</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0.55±1.66</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0.51±7.86</a:t>
                      </a:r>
                      <a:r>
                        <a:rPr lang="en-US" sz="1400" b="1" baseline="30000">
                          <a:effectLst/>
                        </a:rPr>
                        <a:t>a</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a:effectLst/>
                        </a:rPr>
                        <a:t>0.18±0.06</a:t>
                      </a:r>
                      <a:r>
                        <a:rPr lang="en-US" sz="1400" b="1" baseline="30000">
                          <a:effectLst/>
                        </a:rPr>
                        <a:t>b</a:t>
                      </a:r>
                      <a:endParaRPr lang="en-US" sz="1400" b="1">
                        <a:effectLst/>
                        <a:latin typeface="Times New Roman" panose="02020603050405020304" pitchFamily="18" charset="0"/>
                        <a:ea typeface="SimSun" panose="02010600030101010101" pitchFamily="2" charset="-122"/>
                      </a:endParaRPr>
                    </a:p>
                  </a:txBody>
                  <a:tcPr marL="55072" marR="55072" marT="0" marB="0" anchor="ctr"/>
                </a:tc>
                <a:tc>
                  <a:txBody>
                    <a:bodyPr/>
                    <a:lstStyle/>
                    <a:p>
                      <a:pPr marL="0" marR="0" algn="l">
                        <a:lnSpc>
                          <a:spcPct val="150000"/>
                        </a:lnSpc>
                        <a:spcBef>
                          <a:spcPts val="0"/>
                        </a:spcBef>
                        <a:spcAft>
                          <a:spcPts val="0"/>
                        </a:spcAft>
                      </a:pPr>
                      <a:r>
                        <a:rPr lang="en-US" sz="1400" b="1" dirty="0">
                          <a:effectLst/>
                        </a:rPr>
                        <a:t>0.28±0.89</a:t>
                      </a:r>
                      <a:r>
                        <a:rPr lang="en-US" sz="1400" b="1" baseline="30000" dirty="0">
                          <a:effectLst/>
                        </a:rPr>
                        <a:t>b</a:t>
                      </a:r>
                      <a:endParaRPr lang="en-US" sz="1400" b="1" dirty="0">
                        <a:effectLst/>
                        <a:latin typeface="Times New Roman" panose="02020603050405020304" pitchFamily="18" charset="0"/>
                        <a:ea typeface="SimSun" panose="02010600030101010101" pitchFamily="2" charset="-122"/>
                      </a:endParaRPr>
                    </a:p>
                  </a:txBody>
                  <a:tcPr marL="55072" marR="55072" marT="0" marB="0" anchor="ctr"/>
                </a:tc>
                <a:extLst>
                  <a:ext uri="{0D108BD9-81ED-4DB2-BD59-A6C34878D82A}">
                    <a16:rowId xmlns="" xmlns:a16="http://schemas.microsoft.com/office/drawing/2014/main" val="3120124283"/>
                  </a:ext>
                </a:extLst>
              </a:tr>
            </a:tbl>
          </a:graphicData>
        </a:graphic>
      </p:graphicFrame>
      <p:sp>
        <p:nvSpPr>
          <p:cNvPr id="5" name="Rectangle 4"/>
          <p:cNvSpPr/>
          <p:nvPr/>
        </p:nvSpPr>
        <p:spPr>
          <a:xfrm>
            <a:off x="2444899" y="181852"/>
            <a:ext cx="9567080" cy="646331"/>
          </a:xfrm>
          <a:prstGeom prst="rect">
            <a:avLst/>
          </a:prstGeom>
        </p:spPr>
        <p:txBody>
          <a:bodyPr wrap="square">
            <a:spAutoFit/>
          </a:bodyPr>
          <a:lstStyle/>
          <a:p>
            <a:pPr algn="just">
              <a:lnSpc>
                <a:spcPct val="200000"/>
              </a:lnSpc>
            </a:pPr>
            <a:r>
              <a:rPr lang="en-US" b="1" u="sng" dirty="0">
                <a:solidFill>
                  <a:srgbClr val="FF0000"/>
                </a:solidFill>
                <a:latin typeface="Times New Roman" panose="02020603050405020304" pitchFamily="18" charset="0"/>
                <a:ea typeface="SimSun" panose="02010600030101010101" pitchFamily="2" charset="-122"/>
              </a:rPr>
              <a:t>Liver fatty acid composition </a:t>
            </a:r>
            <a:r>
              <a:rPr lang="en-US" u="sng" dirty="0">
                <a:solidFill>
                  <a:srgbClr val="0563C1"/>
                </a:solidFill>
                <a:latin typeface="Times New Roman" panose="02020603050405020304" pitchFamily="18" charset="0"/>
                <a:ea typeface="SimSun" panose="02010600030101010101" pitchFamily="2" charset="-122"/>
              </a:rPr>
              <a:t>of </a:t>
            </a:r>
            <a:r>
              <a:rPr lang="en-US" i="1" u="sng" dirty="0">
                <a:solidFill>
                  <a:srgbClr val="0563C1"/>
                </a:solidFill>
                <a:latin typeface="Times New Roman" panose="02020603050405020304" pitchFamily="18" charset="0"/>
                <a:ea typeface="SimSun" panose="02010600030101010101" pitchFamily="2" charset="-122"/>
              </a:rPr>
              <a:t>O. niloticus</a:t>
            </a:r>
            <a:r>
              <a:rPr lang="en-US" u="sng" dirty="0">
                <a:solidFill>
                  <a:srgbClr val="0563C1"/>
                </a:solidFill>
                <a:latin typeface="Times New Roman" panose="02020603050405020304" pitchFamily="18" charset="0"/>
                <a:ea typeface="SimSun" panose="02010600030101010101" pitchFamily="2" charset="-122"/>
              </a:rPr>
              <a:t> fed elevated levels VCO for 8 weeks </a:t>
            </a:r>
            <a:endParaRPr lang="en-US"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40754804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875520" cy="1356360"/>
          </a:xfrm>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3895205"/>
              </p:ext>
            </p:extLst>
          </p:nvPr>
        </p:nvGraphicFramePr>
        <p:xfrm>
          <a:off x="653145" y="1335312"/>
          <a:ext cx="10914741" cy="5167088"/>
        </p:xfrm>
        <a:graphic>
          <a:graphicData uri="http://schemas.openxmlformats.org/drawingml/2006/table">
            <a:tbl>
              <a:tblPr firstRow="1" firstCol="1" bandRow="1">
                <a:tableStyleId>{5C22544A-7EE6-4342-B048-85BDC9FD1C3A}</a:tableStyleId>
              </a:tblPr>
              <a:tblGrid>
                <a:gridCol w="2311743">
                  <a:extLst>
                    <a:ext uri="{9D8B030D-6E8A-4147-A177-3AD203B41FA5}">
                      <a16:colId xmlns="" xmlns:a16="http://schemas.microsoft.com/office/drawing/2014/main" val="3369685351"/>
                    </a:ext>
                  </a:extLst>
                </a:gridCol>
                <a:gridCol w="1648125">
                  <a:extLst>
                    <a:ext uri="{9D8B030D-6E8A-4147-A177-3AD203B41FA5}">
                      <a16:colId xmlns="" xmlns:a16="http://schemas.microsoft.com/office/drawing/2014/main" val="2925102648"/>
                    </a:ext>
                  </a:extLst>
                </a:gridCol>
                <a:gridCol w="1650309">
                  <a:extLst>
                    <a:ext uri="{9D8B030D-6E8A-4147-A177-3AD203B41FA5}">
                      <a16:colId xmlns="" xmlns:a16="http://schemas.microsoft.com/office/drawing/2014/main" val="2394384693"/>
                    </a:ext>
                  </a:extLst>
                </a:gridCol>
                <a:gridCol w="1997397">
                  <a:extLst>
                    <a:ext uri="{9D8B030D-6E8A-4147-A177-3AD203B41FA5}">
                      <a16:colId xmlns="" xmlns:a16="http://schemas.microsoft.com/office/drawing/2014/main" val="1948728235"/>
                    </a:ext>
                  </a:extLst>
                </a:gridCol>
                <a:gridCol w="1652492">
                  <a:extLst>
                    <a:ext uri="{9D8B030D-6E8A-4147-A177-3AD203B41FA5}">
                      <a16:colId xmlns="" xmlns:a16="http://schemas.microsoft.com/office/drawing/2014/main" val="581528082"/>
                    </a:ext>
                  </a:extLst>
                </a:gridCol>
                <a:gridCol w="1654675">
                  <a:extLst>
                    <a:ext uri="{9D8B030D-6E8A-4147-A177-3AD203B41FA5}">
                      <a16:colId xmlns="" xmlns:a16="http://schemas.microsoft.com/office/drawing/2014/main" val="2463034942"/>
                    </a:ext>
                  </a:extLst>
                </a:gridCol>
              </a:tblGrid>
              <a:tr h="857548">
                <a:tc gridSpan="6">
                  <a:txBody>
                    <a:bodyPr/>
                    <a:lstStyle/>
                    <a:p>
                      <a:endParaRPr lang="en-US" sz="1800"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949831921"/>
                  </a:ext>
                </a:extLst>
              </a:tr>
              <a:tr h="1077385">
                <a:tc>
                  <a:txBody>
                    <a:bodyPr/>
                    <a:lstStyle/>
                    <a:p>
                      <a:pPr marL="0" marR="0" algn="l">
                        <a:lnSpc>
                          <a:spcPct val="150000"/>
                        </a:lnSpc>
                        <a:spcBef>
                          <a:spcPts val="0"/>
                        </a:spcBef>
                        <a:spcAft>
                          <a:spcPts val="0"/>
                        </a:spcAft>
                      </a:pPr>
                      <a:r>
                        <a:rPr lang="en-US" sz="1800" dirty="0">
                          <a:effectLst/>
                        </a:rPr>
                        <a:t>Parameters/Lipid sources</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l">
                        <a:lnSpc>
                          <a:spcPct val="150000"/>
                        </a:lnSpc>
                        <a:spcBef>
                          <a:spcPts val="0"/>
                        </a:spcBef>
                        <a:spcAft>
                          <a:spcPts val="0"/>
                        </a:spcAft>
                      </a:pPr>
                      <a:r>
                        <a:rPr lang="en-US" sz="1800" dirty="0">
                          <a:effectLst/>
                        </a:rPr>
                        <a:t>Diet A</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l">
                        <a:lnSpc>
                          <a:spcPct val="150000"/>
                        </a:lnSpc>
                        <a:spcBef>
                          <a:spcPts val="0"/>
                        </a:spcBef>
                        <a:spcAft>
                          <a:spcPts val="0"/>
                        </a:spcAft>
                      </a:pPr>
                      <a:r>
                        <a:rPr lang="en-US" sz="1800">
                          <a:effectLst/>
                        </a:rPr>
                        <a:t>Diet B</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l">
                        <a:lnSpc>
                          <a:spcPct val="150000"/>
                        </a:lnSpc>
                        <a:spcBef>
                          <a:spcPts val="0"/>
                        </a:spcBef>
                        <a:spcAft>
                          <a:spcPts val="0"/>
                        </a:spcAft>
                      </a:pPr>
                      <a:r>
                        <a:rPr lang="en-US" sz="1800">
                          <a:effectLst/>
                        </a:rPr>
                        <a:t>Diet C</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l">
                        <a:lnSpc>
                          <a:spcPct val="150000"/>
                        </a:lnSpc>
                        <a:spcBef>
                          <a:spcPts val="0"/>
                        </a:spcBef>
                        <a:spcAft>
                          <a:spcPts val="0"/>
                        </a:spcAft>
                      </a:pPr>
                      <a:r>
                        <a:rPr lang="en-US" sz="1800">
                          <a:effectLst/>
                        </a:rPr>
                        <a:t>Diet D</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l">
                        <a:lnSpc>
                          <a:spcPct val="150000"/>
                        </a:lnSpc>
                        <a:spcBef>
                          <a:spcPts val="0"/>
                        </a:spcBef>
                        <a:spcAft>
                          <a:spcPts val="0"/>
                        </a:spcAft>
                      </a:pPr>
                      <a:r>
                        <a:rPr lang="en-US" sz="1800">
                          <a:effectLst/>
                        </a:rPr>
                        <a:t>Diet E</a:t>
                      </a:r>
                      <a:endParaRPr lang="en-US" sz="180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 xmlns:a16="http://schemas.microsoft.com/office/drawing/2014/main" val="189461542"/>
                  </a:ext>
                </a:extLst>
              </a:tr>
              <a:tr h="1077385">
                <a:tc>
                  <a:txBody>
                    <a:bodyPr/>
                    <a:lstStyle/>
                    <a:p>
                      <a:pPr marL="0" marR="0" algn="l">
                        <a:lnSpc>
                          <a:spcPct val="150000"/>
                        </a:lnSpc>
                        <a:spcBef>
                          <a:spcPts val="0"/>
                        </a:spcBef>
                        <a:spcAft>
                          <a:spcPts val="0"/>
                        </a:spcAft>
                      </a:pPr>
                      <a:r>
                        <a:rPr lang="en-US" sz="1800" dirty="0" smtClean="0">
                          <a:effectLst/>
                        </a:rPr>
                        <a:t>HDL-</a:t>
                      </a:r>
                      <a:r>
                        <a:rPr lang="en-US" altLang="zh-CN" sz="1800" kern="1200" dirty="0" smtClean="0">
                          <a:solidFill>
                            <a:schemeClr val="tx1"/>
                          </a:solidFill>
                          <a:effectLst/>
                          <a:latin typeface="+mn-lt"/>
                          <a:ea typeface="+mn-ea"/>
                          <a:cs typeface="+mn-cs"/>
                        </a:rPr>
                        <a:t>Cholesterol</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effectLst/>
                        </a:rPr>
                        <a:t>2.85±0.12</a:t>
                      </a:r>
                      <a:r>
                        <a:rPr lang="en-US" sz="1800" baseline="30000" dirty="0">
                          <a:effectLst/>
                        </a:rPr>
                        <a:t>a</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effectLst/>
                        </a:rPr>
                        <a:t>2.04±0.30</a:t>
                      </a:r>
                      <a:r>
                        <a:rPr lang="en-US" sz="1800" baseline="30000" dirty="0">
                          <a:effectLst/>
                        </a:rPr>
                        <a:t>b</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effectLst/>
                        </a:rPr>
                        <a:t>2.60±0.10</a:t>
                      </a:r>
                      <a:r>
                        <a:rPr lang="en-US" sz="1800" baseline="30000" dirty="0">
                          <a:effectLst/>
                        </a:rPr>
                        <a:t>ab</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effectLst/>
                        </a:rPr>
                        <a:t>2.35±0.07</a:t>
                      </a:r>
                      <a:r>
                        <a:rPr lang="en-US" sz="1800" baseline="30000" dirty="0">
                          <a:effectLst/>
                        </a:rPr>
                        <a:t>ab</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effectLst/>
                        </a:rPr>
                        <a:t>2.51±0.10</a:t>
                      </a:r>
                      <a:r>
                        <a:rPr lang="en-US" sz="1800" baseline="30000" dirty="0">
                          <a:effectLst/>
                        </a:rPr>
                        <a:t>ab</a:t>
                      </a:r>
                      <a:endParaRPr lang="en-US" sz="18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 xmlns:a16="http://schemas.microsoft.com/office/drawing/2014/main" val="1104466299"/>
                  </a:ext>
                </a:extLst>
              </a:tr>
              <a:tr h="1077385">
                <a:tc>
                  <a:txBody>
                    <a:bodyPr/>
                    <a:lstStyle/>
                    <a:p>
                      <a:pPr marL="0" marR="0" algn="l">
                        <a:lnSpc>
                          <a:spcPct val="150000"/>
                        </a:lnSpc>
                        <a:spcBef>
                          <a:spcPts val="0"/>
                        </a:spcBef>
                        <a:spcAft>
                          <a:spcPts val="0"/>
                        </a:spcAft>
                      </a:pPr>
                      <a:r>
                        <a:rPr lang="en-US" sz="1800" dirty="0" smtClean="0">
                          <a:effectLst/>
                        </a:rPr>
                        <a:t>LDL-</a:t>
                      </a:r>
                      <a:r>
                        <a:rPr lang="en-US" altLang="zh-CN" sz="1800" kern="1200" dirty="0" smtClean="0">
                          <a:solidFill>
                            <a:schemeClr val="tx1"/>
                          </a:solidFill>
                          <a:effectLst/>
                          <a:latin typeface="+mn-lt"/>
                          <a:ea typeface="+mn-ea"/>
                          <a:cs typeface="+mn-cs"/>
                        </a:rPr>
                        <a:t>Cholesterol</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0.43±0.03</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0.32±0.06</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0.27±0.02</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0.38±0.04</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0.51±0.09</a:t>
                      </a:r>
                      <a:endParaRPr lang="en-US" sz="18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 xmlns:a16="http://schemas.microsoft.com/office/drawing/2014/main" val="764442878"/>
                  </a:ext>
                </a:extLst>
              </a:tr>
              <a:tr h="1077385">
                <a:tc>
                  <a:txBody>
                    <a:bodyPr/>
                    <a:lstStyle/>
                    <a:p>
                      <a:pPr marL="0" marR="0" algn="l">
                        <a:lnSpc>
                          <a:spcPct val="150000"/>
                        </a:lnSpc>
                        <a:spcBef>
                          <a:spcPts val="0"/>
                        </a:spcBef>
                        <a:spcAft>
                          <a:spcPts val="0"/>
                        </a:spcAft>
                      </a:pPr>
                      <a:r>
                        <a:rPr lang="en-US" sz="1800" dirty="0" smtClean="0">
                          <a:effectLst/>
                        </a:rPr>
                        <a:t>HDL-C/LDL-C</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FF0000"/>
                          </a:solidFill>
                          <a:effectLst/>
                        </a:rPr>
                        <a:t>6.63±4.00</a:t>
                      </a:r>
                      <a:r>
                        <a:rPr lang="en-US" sz="1800" baseline="30000" dirty="0">
                          <a:solidFill>
                            <a:srgbClr val="FF0000"/>
                          </a:solidFill>
                          <a:effectLst/>
                        </a:rPr>
                        <a:t>a</a:t>
                      </a:r>
                      <a:endParaRPr lang="en-US" sz="1800" dirty="0">
                        <a:solidFill>
                          <a:srgbClr val="FF0000"/>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6.38±5.00</a:t>
                      </a:r>
                      <a:r>
                        <a:rPr lang="en-US" sz="1800" baseline="30000">
                          <a:effectLst/>
                        </a:rPr>
                        <a:t>ab</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FF0000"/>
                          </a:solidFill>
                          <a:effectLst/>
                        </a:rPr>
                        <a:t>9.63±5.00</a:t>
                      </a:r>
                      <a:r>
                        <a:rPr lang="en-US" sz="1800" baseline="30000" dirty="0">
                          <a:solidFill>
                            <a:srgbClr val="FF0000"/>
                          </a:solidFill>
                          <a:effectLst/>
                        </a:rPr>
                        <a:t>c</a:t>
                      </a:r>
                      <a:endParaRPr lang="en-US" sz="1800" dirty="0">
                        <a:solidFill>
                          <a:srgbClr val="FF0000"/>
                        </a:solidFill>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a:effectLst/>
                        </a:rPr>
                        <a:t>6.18±1.75</a:t>
                      </a:r>
                      <a:r>
                        <a:rPr lang="en-US" sz="1800" baseline="30000">
                          <a:effectLst/>
                        </a:rPr>
                        <a:t>ab</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l">
                        <a:lnSpc>
                          <a:spcPct val="150000"/>
                        </a:lnSpc>
                        <a:spcBef>
                          <a:spcPts val="0"/>
                        </a:spcBef>
                        <a:spcAft>
                          <a:spcPts val="0"/>
                        </a:spcAft>
                      </a:pPr>
                      <a:r>
                        <a:rPr lang="en-US" sz="1800" dirty="0">
                          <a:solidFill>
                            <a:srgbClr val="FF0000"/>
                          </a:solidFill>
                          <a:effectLst/>
                        </a:rPr>
                        <a:t>4.92±1.11</a:t>
                      </a:r>
                      <a:r>
                        <a:rPr lang="en-US" sz="1800" baseline="30000" dirty="0">
                          <a:solidFill>
                            <a:srgbClr val="FF0000"/>
                          </a:solidFill>
                          <a:effectLst/>
                        </a:rPr>
                        <a:t>b</a:t>
                      </a:r>
                      <a:endParaRPr lang="en-US" sz="1800" dirty="0">
                        <a:solidFill>
                          <a:srgbClr val="FF0000"/>
                        </a:solidFill>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 xmlns:a16="http://schemas.microsoft.com/office/drawing/2014/main" val="2111138486"/>
                  </a:ext>
                </a:extLst>
              </a:tr>
            </a:tbl>
          </a:graphicData>
        </a:graphic>
      </p:graphicFrame>
      <p:sp>
        <p:nvSpPr>
          <p:cNvPr id="5" name="Rectangle 4"/>
          <p:cNvSpPr/>
          <p:nvPr/>
        </p:nvSpPr>
        <p:spPr>
          <a:xfrm>
            <a:off x="2500170" y="354874"/>
            <a:ext cx="9691830" cy="646331"/>
          </a:xfrm>
          <a:prstGeom prst="rect">
            <a:avLst/>
          </a:prstGeom>
        </p:spPr>
        <p:txBody>
          <a:bodyPr wrap="square">
            <a:spAutoFit/>
          </a:bodyPr>
          <a:lstStyle/>
          <a:p>
            <a:pPr algn="just">
              <a:lnSpc>
                <a:spcPct val="200000"/>
              </a:lnSpc>
            </a:pPr>
            <a:r>
              <a:rPr lang="en-US" u="sng" dirty="0">
                <a:solidFill>
                  <a:srgbClr val="FF0000"/>
                </a:solidFill>
                <a:latin typeface="Times New Roman" panose="02020603050405020304" pitchFamily="18" charset="0"/>
                <a:ea typeface="SimSun" panose="02010600030101010101" pitchFamily="2" charset="-122"/>
              </a:rPr>
              <a:t>Plasma metabolites</a:t>
            </a:r>
            <a:r>
              <a:rPr lang="en-US" u="sng" dirty="0">
                <a:solidFill>
                  <a:srgbClr val="0563C1"/>
                </a:solidFill>
                <a:latin typeface="Times New Roman" panose="02020603050405020304" pitchFamily="18" charset="0"/>
                <a:ea typeface="SimSun" panose="02010600030101010101" pitchFamily="2" charset="-122"/>
              </a:rPr>
              <a:t> </a:t>
            </a:r>
            <a:r>
              <a:rPr lang="en-US" i="1" u="sng" dirty="0">
                <a:solidFill>
                  <a:srgbClr val="0563C1"/>
                </a:solidFill>
                <a:latin typeface="Times New Roman" panose="02020603050405020304" pitchFamily="18" charset="0"/>
                <a:ea typeface="SimSun" panose="02010600030101010101" pitchFamily="2" charset="-122"/>
              </a:rPr>
              <a:t>O. niloticus</a:t>
            </a:r>
            <a:r>
              <a:rPr lang="en-US" u="sng" dirty="0">
                <a:solidFill>
                  <a:srgbClr val="0563C1"/>
                </a:solidFill>
                <a:latin typeface="Times New Roman" panose="02020603050405020304" pitchFamily="18" charset="0"/>
                <a:ea typeface="SimSun" panose="02010600030101010101" pitchFamily="2" charset="-122"/>
              </a:rPr>
              <a:t> fed on elevated levels of VCO for 8 weeks</a:t>
            </a:r>
            <a:endParaRPr lang="en-US"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04999029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br>
              <a:rPr lang="en-US" dirty="0"/>
            </a:br>
            <a:r>
              <a:rPr lang="en-US" dirty="0"/>
              <a:t>Plasma Metabolites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1423631"/>
              </p:ext>
            </p:extLst>
          </p:nvPr>
        </p:nvGraphicFramePr>
        <p:xfrm>
          <a:off x="1033819" y="1965960"/>
          <a:ext cx="4152330" cy="25612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160059540"/>
              </p:ext>
            </p:extLst>
          </p:nvPr>
        </p:nvGraphicFramePr>
        <p:xfrm>
          <a:off x="5964073" y="1965960"/>
          <a:ext cx="4749420" cy="2356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532632866"/>
              </p:ext>
            </p:extLst>
          </p:nvPr>
        </p:nvGraphicFramePr>
        <p:xfrm>
          <a:off x="3971499" y="4527190"/>
          <a:ext cx="4913194" cy="2003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7072723"/>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45152"/>
            <a:ext cx="9875520" cy="1356360"/>
          </a:xfrm>
        </p:spPr>
        <p:txBody>
          <a:bodyPr/>
          <a:lstStyle/>
          <a:p>
            <a:r>
              <a:rPr lang="en-US" dirty="0"/>
              <a:t>Results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9204196"/>
              </p:ext>
            </p:extLst>
          </p:nvPr>
        </p:nvGraphicFramePr>
        <p:xfrm>
          <a:off x="1146632" y="2073492"/>
          <a:ext cx="9266610" cy="3290078"/>
        </p:xfrm>
        <a:graphic>
          <a:graphicData uri="http://schemas.openxmlformats.org/drawingml/2006/table">
            <a:tbl>
              <a:tblPr firstRow="1" firstCol="1" bandRow="1">
                <a:tableStyleId>{5C22544A-7EE6-4342-B048-85BDC9FD1C3A}</a:tableStyleId>
              </a:tblPr>
              <a:tblGrid>
                <a:gridCol w="1731672">
                  <a:extLst>
                    <a:ext uri="{9D8B030D-6E8A-4147-A177-3AD203B41FA5}">
                      <a16:colId xmlns="" xmlns:a16="http://schemas.microsoft.com/office/drawing/2014/main" val="3763840000"/>
                    </a:ext>
                  </a:extLst>
                </a:gridCol>
                <a:gridCol w="1524849">
                  <a:extLst>
                    <a:ext uri="{9D8B030D-6E8A-4147-A177-3AD203B41FA5}">
                      <a16:colId xmlns="" xmlns:a16="http://schemas.microsoft.com/office/drawing/2014/main" val="2522474240"/>
                    </a:ext>
                  </a:extLst>
                </a:gridCol>
                <a:gridCol w="1432719">
                  <a:extLst>
                    <a:ext uri="{9D8B030D-6E8A-4147-A177-3AD203B41FA5}">
                      <a16:colId xmlns="" xmlns:a16="http://schemas.microsoft.com/office/drawing/2014/main" val="1845458119"/>
                    </a:ext>
                  </a:extLst>
                </a:gridCol>
                <a:gridCol w="1525790">
                  <a:extLst>
                    <a:ext uri="{9D8B030D-6E8A-4147-A177-3AD203B41FA5}">
                      <a16:colId xmlns="" xmlns:a16="http://schemas.microsoft.com/office/drawing/2014/main" val="1973747321"/>
                    </a:ext>
                  </a:extLst>
                </a:gridCol>
                <a:gridCol w="1525790">
                  <a:extLst>
                    <a:ext uri="{9D8B030D-6E8A-4147-A177-3AD203B41FA5}">
                      <a16:colId xmlns="" xmlns:a16="http://schemas.microsoft.com/office/drawing/2014/main" val="3395795617"/>
                    </a:ext>
                  </a:extLst>
                </a:gridCol>
                <a:gridCol w="1525790">
                  <a:extLst>
                    <a:ext uri="{9D8B030D-6E8A-4147-A177-3AD203B41FA5}">
                      <a16:colId xmlns="" xmlns:a16="http://schemas.microsoft.com/office/drawing/2014/main" val="2939646944"/>
                    </a:ext>
                  </a:extLst>
                </a:gridCol>
              </a:tblGrid>
              <a:tr h="1117622">
                <a:tc gridSpan="6">
                  <a:txBody>
                    <a:bodyPr/>
                    <a:lstStyle/>
                    <a:p>
                      <a:endParaRPr lang="en-US" dirty="0"/>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959201381"/>
                  </a:ext>
                </a:extLst>
              </a:tr>
              <a:tr h="1054834">
                <a:tc>
                  <a:txBody>
                    <a:bodyPr/>
                    <a:lstStyle/>
                    <a:p>
                      <a:pPr marL="0" marR="0" algn="l">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Lipid sources</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Diet A</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Diet B</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Diet 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Diet D</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2000">
                          <a:effectLst/>
                          <a:latin typeface="Times New Roman" panose="02020603050405020304" pitchFamily="18" charset="0"/>
                          <a:cs typeface="Times New Roman" panose="02020603050405020304" pitchFamily="18" charset="0"/>
                        </a:rPr>
                        <a:t>Diet E</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443152875"/>
                  </a:ext>
                </a:extLst>
              </a:tr>
              <a:tr h="1117622">
                <a:tc>
                  <a:txBody>
                    <a:bodyPr/>
                    <a:lstStyle/>
                    <a:p>
                      <a:pPr marL="0" marR="0" algn="l">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Mortality</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53.33±0.67</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40.0±2.31</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33.33±1.33</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46.67±1.76</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26.67±1.76</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13564669"/>
                  </a:ext>
                </a:extLst>
              </a:tr>
            </a:tbl>
          </a:graphicData>
        </a:graphic>
      </p:graphicFrame>
      <p:sp>
        <p:nvSpPr>
          <p:cNvPr id="5" name="Rectangle 4"/>
          <p:cNvSpPr/>
          <p:nvPr/>
        </p:nvSpPr>
        <p:spPr>
          <a:xfrm>
            <a:off x="1732629" y="1165905"/>
            <a:ext cx="8693405" cy="954107"/>
          </a:xfrm>
          <a:prstGeom prst="rect">
            <a:avLst/>
          </a:prstGeom>
        </p:spPr>
        <p:txBody>
          <a:bodyPr wrap="none">
            <a:spAutoFit/>
          </a:bodyPr>
          <a:lstStyle/>
          <a:p>
            <a:pPr algn="just">
              <a:lnSpc>
                <a:spcPct val="200000"/>
              </a:lnSpc>
              <a:spcAft>
                <a:spcPts val="800"/>
              </a:spcAft>
            </a:pPr>
            <a:r>
              <a:rPr lang="en-US" sz="2800" u="sng" dirty="0">
                <a:solidFill>
                  <a:srgbClr val="0563C1"/>
                </a:solidFill>
                <a:latin typeface="Times New Roman" panose="02020603050405020304" pitchFamily="18" charset="0"/>
                <a:ea typeface="SimSun" panose="02010600030101010101" pitchFamily="2" charset="-122"/>
              </a:rPr>
              <a:t>Mortality (%) of </a:t>
            </a:r>
            <a:r>
              <a:rPr lang="en-US" sz="2800" i="1" u="sng" dirty="0">
                <a:solidFill>
                  <a:srgbClr val="0563C1"/>
                </a:solidFill>
                <a:latin typeface="Times New Roman" panose="02020603050405020304" pitchFamily="18" charset="0"/>
                <a:ea typeface="SimSun" panose="02010600030101010101" pitchFamily="2" charset="-122"/>
              </a:rPr>
              <a:t>O. niloticus</a:t>
            </a:r>
            <a:r>
              <a:rPr lang="en-US" sz="2800" u="sng" dirty="0">
                <a:solidFill>
                  <a:srgbClr val="0563C1"/>
                </a:solidFill>
                <a:latin typeface="Times New Roman" panose="02020603050405020304" pitchFamily="18" charset="0"/>
                <a:ea typeface="SimSun" panose="02010600030101010101" pitchFamily="2" charset="-122"/>
              </a:rPr>
              <a:t> </a:t>
            </a:r>
            <a:r>
              <a:rPr lang="en-US" sz="2800" u="sng" dirty="0" smtClean="0">
                <a:solidFill>
                  <a:srgbClr val="0563C1"/>
                </a:solidFill>
                <a:latin typeface="Times New Roman" panose="02020603050405020304" pitchFamily="18" charset="0"/>
                <a:ea typeface="SimSun" panose="02010600030101010101" pitchFamily="2" charset="-122"/>
              </a:rPr>
              <a:t>16 day </a:t>
            </a:r>
            <a:r>
              <a:rPr lang="en-US" sz="2800" u="sng" dirty="0">
                <a:solidFill>
                  <a:srgbClr val="0563C1"/>
                </a:solidFill>
                <a:latin typeface="Times New Roman" panose="02020603050405020304" pitchFamily="18" charset="0"/>
                <a:ea typeface="SimSun" panose="02010600030101010101" pitchFamily="2" charset="-122"/>
              </a:rPr>
              <a:t>post </a:t>
            </a:r>
            <a:r>
              <a:rPr lang="en-US" sz="2800" i="1" u="sng" dirty="0">
                <a:solidFill>
                  <a:srgbClr val="0563C1"/>
                </a:solidFill>
                <a:latin typeface="Times New Roman" panose="02020603050405020304" pitchFamily="18" charset="0"/>
                <a:ea typeface="SimSun" panose="02010600030101010101" pitchFamily="2" charset="-122"/>
              </a:rPr>
              <a:t>S. iniae</a:t>
            </a:r>
            <a:r>
              <a:rPr lang="en-US" sz="2800" u="sng" dirty="0">
                <a:solidFill>
                  <a:srgbClr val="0563C1"/>
                </a:solidFill>
                <a:latin typeface="Times New Roman" panose="02020603050405020304" pitchFamily="18" charset="0"/>
                <a:ea typeface="SimSun" panose="02010600030101010101" pitchFamily="2" charset="-122"/>
              </a:rPr>
              <a:t> challenge</a:t>
            </a:r>
            <a:endParaRPr lang="en-US" sz="28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3150694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96119"/>
          </a:xfrm>
        </p:spPr>
        <p:txBody>
          <a:bodyPr/>
          <a:lstStyle/>
          <a:p>
            <a:r>
              <a:rPr lang="en-US" dirty="0"/>
              <a:t>Discussion</a:t>
            </a:r>
          </a:p>
        </p:txBody>
      </p:sp>
      <p:sp>
        <p:nvSpPr>
          <p:cNvPr id="3" name="Content Placeholder 2"/>
          <p:cNvSpPr>
            <a:spLocks noGrp="1"/>
          </p:cNvSpPr>
          <p:nvPr>
            <p:ph idx="1"/>
          </p:nvPr>
        </p:nvSpPr>
        <p:spPr>
          <a:xfrm>
            <a:off x="1143002" y="1405719"/>
            <a:ext cx="9872871" cy="4885899"/>
          </a:xfrm>
        </p:spPr>
        <p:txBody>
          <a:bodyPr>
            <a:normAutofit/>
          </a:bodyPr>
          <a:lstStyle/>
          <a:p>
            <a:r>
              <a:rPr lang="en-US" dirty="0">
                <a:latin typeface="Times New Roman" panose="02020603050405020304" pitchFamily="18" charset="0"/>
                <a:cs typeface="Times New Roman" panose="02020603050405020304" pitchFamily="18" charset="0"/>
              </a:rPr>
              <a:t>&gt;WG, FW and FI in VCO: </a:t>
            </a:r>
            <a:r>
              <a:rPr lang="zh-CN" altLang="en-U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Ng </a:t>
            </a:r>
            <a:r>
              <a:rPr lang="en-US" dirty="0">
                <a:latin typeface="Times New Roman" panose="02020603050405020304" pitchFamily="18" charset="0"/>
                <a:cs typeface="Times New Roman" panose="02020603050405020304" pitchFamily="18" charset="0"/>
              </a:rPr>
              <a:t>et al., 2013; </a:t>
            </a:r>
            <a:r>
              <a:rPr lang="en-US" dirty="0" err="1">
                <a:latin typeface="Times New Roman" panose="02020603050405020304" pitchFamily="18" charset="0"/>
                <a:cs typeface="Times New Roman" panose="02020603050405020304" pitchFamily="18" charset="0"/>
              </a:rPr>
              <a:t>Aderolu</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Akinremi</a:t>
            </a:r>
            <a:r>
              <a:rPr lang="en-US" dirty="0">
                <a:latin typeface="Times New Roman" panose="02020603050405020304" pitchFamily="18" charset="0"/>
                <a:cs typeface="Times New Roman" panose="02020603050405020304" pitchFamily="18" charset="0"/>
              </a:rPr>
              <a:t>, 2009;Pie et al., 2004</a:t>
            </a:r>
            <a:r>
              <a:rPr lang="en-US"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Good growth performance: </a:t>
            </a:r>
            <a:r>
              <a:rPr lang="zh-CN" altLang="en-U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Yildrim-Aksoy</a:t>
            </a:r>
            <a:r>
              <a:rPr lang="en-US" dirty="0">
                <a:latin typeface="Times New Roman" panose="02020603050405020304" pitchFamily="18" charset="0"/>
                <a:cs typeface="Times New Roman" panose="02020603050405020304" pitchFamily="18" charset="0"/>
              </a:rPr>
              <a:t> et al., </a:t>
            </a:r>
            <a:r>
              <a:rPr lang="en-US" dirty="0" smtClean="0">
                <a:latin typeface="Times New Roman" panose="02020603050405020304" pitchFamily="18" charset="0"/>
                <a:cs typeface="Times New Roman" panose="02020603050405020304" pitchFamily="18" charset="0"/>
              </a:rPr>
              <a:t>2007</a:t>
            </a:r>
            <a:r>
              <a:rPr lang="zh-CN" alt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MUFA’s </a:t>
            </a:r>
            <a:r>
              <a:rPr lang="en-US" dirty="0">
                <a:latin typeface="Times New Roman" panose="02020603050405020304" pitchFamily="18" charset="0"/>
                <a:cs typeface="Times New Roman" panose="02020603050405020304" pitchFamily="18" charset="0"/>
              </a:rPr>
              <a:t>in VCO sparing protein for tissue growth: </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Eckarstein</a:t>
            </a:r>
            <a:r>
              <a:rPr lang="en-US" dirty="0">
                <a:latin typeface="Times New Roman" panose="02020603050405020304" pitchFamily="18" charset="0"/>
                <a:cs typeface="Times New Roman" panose="02020603050405020304" pitchFamily="18" charset="0"/>
              </a:rPr>
              <a:t> et al., </a:t>
            </a:r>
            <a:r>
              <a:rPr lang="en-US" dirty="0" smtClean="0">
                <a:latin typeface="Times New Roman" panose="02020603050405020304" pitchFamily="18" charset="0"/>
                <a:cs typeface="Times New Roman" panose="02020603050405020304" pitchFamily="18" charset="0"/>
              </a:rPr>
              <a:t>2002)</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FA </a:t>
            </a:r>
            <a:r>
              <a:rPr lang="en-US" dirty="0">
                <a:latin typeface="Times New Roman" panose="02020603050405020304" pitchFamily="18" charset="0"/>
                <a:cs typeface="Times New Roman" panose="02020603050405020304" pitchFamily="18" charset="0"/>
              </a:rPr>
              <a:t>composition of fish depends on FA profile of diets: </a:t>
            </a:r>
            <a:r>
              <a:rPr lang="zh-CN" altLang="en-U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Luo </a:t>
            </a:r>
            <a:r>
              <a:rPr lang="en-US" dirty="0">
                <a:latin typeface="Times New Roman" panose="02020603050405020304" pitchFamily="18" charset="0"/>
                <a:cs typeface="Times New Roman" panose="02020603050405020304" pitchFamily="18" charset="0"/>
              </a:rPr>
              <a:t>et al., 2004</a:t>
            </a:r>
            <a:r>
              <a:rPr lang="en-US" dirty="0" smtClean="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Varying differences in </a:t>
            </a:r>
            <a:r>
              <a:rPr lang="en-US" dirty="0" smtClean="0">
                <a:latin typeface="Times New Roman" panose="02020603050405020304" pitchFamily="18" charset="0"/>
                <a:cs typeface="Times New Roman" panose="02020603050405020304" pitchFamily="18" charset="0"/>
              </a:rPr>
              <a:t>SFA’s:</a:t>
            </a:r>
            <a:r>
              <a:rPr lang="zh-CN" alt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Trushenski</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et al., 2008; 2009</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816158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809767"/>
          </a:xfrm>
        </p:spPr>
        <p:txBody>
          <a:bodyPr/>
          <a:lstStyle/>
          <a:p>
            <a:r>
              <a:rPr lang="en-US" dirty="0"/>
              <a:t>Discussion</a:t>
            </a:r>
          </a:p>
        </p:txBody>
      </p:sp>
      <p:sp>
        <p:nvSpPr>
          <p:cNvPr id="3" name="Content Placeholder 2"/>
          <p:cNvSpPr>
            <a:spLocks noGrp="1"/>
          </p:cNvSpPr>
          <p:nvPr>
            <p:ph idx="1"/>
          </p:nvPr>
        </p:nvSpPr>
        <p:spPr>
          <a:xfrm>
            <a:off x="1143002" y="1419367"/>
            <a:ext cx="9872871" cy="4676633"/>
          </a:xfrm>
        </p:spPr>
        <p:txBody>
          <a:bodyPr/>
          <a:lstStyle/>
          <a:p>
            <a:r>
              <a:rPr lang="en-US" dirty="0" smtClean="0">
                <a:latin typeface="Times New Roman" panose="02020603050405020304" pitchFamily="18" charset="0"/>
                <a:cs typeface="Times New Roman" panose="02020603050405020304" pitchFamily="18" charset="0"/>
              </a:rPr>
              <a:t>Significant </a:t>
            </a:r>
            <a:r>
              <a:rPr lang="en-US" dirty="0">
                <a:latin typeface="Times New Roman" panose="02020603050405020304" pitchFamily="18" charset="0"/>
                <a:cs typeface="Times New Roman" panose="02020603050405020304" pitchFamily="18" charset="0"/>
              </a:rPr>
              <a:t>TG: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Vegusdal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et al., 2005; </a:t>
            </a:r>
            <a:r>
              <a:rPr lang="en-US" dirty="0" err="1">
                <a:latin typeface="Times New Roman" panose="02020603050405020304" pitchFamily="18" charset="0"/>
                <a:cs typeface="Times New Roman" panose="02020603050405020304" pitchFamily="18" charset="0"/>
              </a:rPr>
              <a:t>Yildrim-Aksoy</a:t>
            </a:r>
            <a:r>
              <a:rPr lang="en-US" dirty="0">
                <a:latin typeface="Times New Roman" panose="02020603050405020304" pitchFamily="18" charset="0"/>
                <a:cs typeface="Times New Roman" panose="02020603050405020304" pitchFamily="18" charset="0"/>
              </a:rPr>
              <a:t> et al., 2013</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&lt;Plasma cholesterol: Agree- Richard et al., 2006.</a:t>
            </a:r>
          </a:p>
          <a:p>
            <a:r>
              <a:rPr lang="en-US" dirty="0">
                <a:latin typeface="Times New Roman" panose="02020603050405020304" pitchFamily="18" charset="0"/>
                <a:cs typeface="Times New Roman" panose="02020603050405020304" pitchFamily="18" charset="0"/>
              </a:rPr>
              <a:t>&lt;LDL-C: Agree- </a:t>
            </a:r>
            <a:r>
              <a:rPr lang="en-US" dirty="0" err="1">
                <a:latin typeface="Times New Roman" panose="02020603050405020304" pitchFamily="18" charset="0"/>
                <a:cs typeface="Times New Roman" panose="02020603050405020304" pitchFamily="18" charset="0"/>
              </a:rPr>
              <a:t>Nevin</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Rajamohan</a:t>
            </a:r>
            <a:r>
              <a:rPr lang="en-US" dirty="0">
                <a:latin typeface="Times New Roman" panose="02020603050405020304" pitchFamily="18" charset="0"/>
                <a:cs typeface="Times New Roman" panose="02020603050405020304" pitchFamily="18" charset="0"/>
              </a:rPr>
              <a:t>, 2004.</a:t>
            </a:r>
          </a:p>
          <a:p>
            <a:r>
              <a:rPr lang="en-US" dirty="0">
                <a:latin typeface="Times New Roman" panose="02020603050405020304" pitchFamily="18" charset="0"/>
                <a:cs typeface="Times New Roman" panose="02020603050405020304" pitchFamily="18" charset="0"/>
              </a:rPr>
              <a:t>Mortality in group A and C: Agree – Kiron et al., 1995</a:t>
            </a:r>
          </a:p>
          <a:p>
            <a:r>
              <a:rPr lang="en-US" dirty="0">
                <a:latin typeface="Times New Roman" panose="02020603050405020304" pitchFamily="18" charset="0"/>
                <a:cs typeface="Times New Roman" panose="02020603050405020304" pitchFamily="18" charset="0"/>
              </a:rPr>
              <a:t>&gt;Survival in fish fed diet E: Agree – </a:t>
            </a:r>
            <a:r>
              <a:rPr lang="en-US" dirty="0" err="1">
                <a:latin typeface="Times New Roman" panose="02020603050405020304" pitchFamily="18" charset="0"/>
                <a:cs typeface="Times New Roman" panose="02020603050405020304" pitchFamily="18" charset="0"/>
              </a:rPr>
              <a:t>Ogbolu</a:t>
            </a:r>
            <a:r>
              <a:rPr lang="en-US" dirty="0">
                <a:latin typeface="Times New Roman" panose="02020603050405020304" pitchFamily="18" charset="0"/>
                <a:cs typeface="Times New Roman" panose="02020603050405020304" pitchFamily="18" charset="0"/>
              </a:rPr>
              <a:t> et al., 2007; </a:t>
            </a:r>
            <a:r>
              <a:rPr lang="en-US" dirty="0" err="1">
                <a:latin typeface="Times New Roman" panose="02020603050405020304" pitchFamily="18" charset="0"/>
                <a:cs typeface="Times New Roman" panose="02020603050405020304" pitchFamily="18" charset="0"/>
              </a:rPr>
              <a:t>Fracalossi</a:t>
            </a:r>
            <a:r>
              <a:rPr lang="en-US" dirty="0">
                <a:latin typeface="Times New Roman" panose="02020603050405020304" pitchFamily="18" charset="0"/>
                <a:cs typeface="Times New Roman" panose="02020603050405020304" pitchFamily="18" charset="0"/>
              </a:rPr>
              <a:t> &amp; Lovell, 1994; </a:t>
            </a:r>
            <a:r>
              <a:rPr lang="en-US" dirty="0" err="1">
                <a:latin typeface="Times New Roman" panose="02020603050405020304" pitchFamily="18" charset="0"/>
                <a:cs typeface="Times New Roman" panose="02020603050405020304" pitchFamily="18" charset="0"/>
              </a:rPr>
              <a:t>Eckarstein</a:t>
            </a:r>
            <a:r>
              <a:rPr lang="en-US" dirty="0">
                <a:latin typeface="Times New Roman" panose="02020603050405020304" pitchFamily="18" charset="0"/>
                <a:cs typeface="Times New Roman" panose="02020603050405020304" pitchFamily="18" charset="0"/>
              </a:rPr>
              <a:t> et al., 2002; Manisha et al., 2011.</a:t>
            </a:r>
          </a:p>
        </p:txBody>
      </p:sp>
    </p:spTree>
    <p:extLst>
      <p:ext uri="{BB962C8B-B14F-4D97-AF65-F5344CB8AC3E}">
        <p14:creationId xmlns:p14="http://schemas.microsoft.com/office/powerpoint/2010/main" val="3010734429"/>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143002" y="1665027"/>
            <a:ext cx="9872871" cy="4430973"/>
          </a:xfrm>
        </p:spPr>
        <p:txBody>
          <a:bodyPr>
            <a:normAutofit lnSpcReduction="10000"/>
          </a:bodyPr>
          <a:lstStyle/>
          <a:p>
            <a:r>
              <a:rPr lang="en-US" dirty="0">
                <a:latin typeface="Times New Roman" panose="02020603050405020304" pitchFamily="18" charset="0"/>
                <a:cs typeface="Times New Roman" panose="02020603050405020304" pitchFamily="18" charset="0"/>
              </a:rPr>
              <a:t>VCO did not impair growth, feed utilization and body composition</a:t>
            </a:r>
          </a:p>
          <a:p>
            <a:r>
              <a:rPr lang="en-US" dirty="0">
                <a:latin typeface="Times New Roman" panose="02020603050405020304" pitchFamily="18" charset="0"/>
                <a:cs typeface="Times New Roman" panose="02020603050405020304" pitchFamily="18" charset="0"/>
              </a:rPr>
              <a:t>Diets were accepted indicating the suitability of lipid at 3% inclusions</a:t>
            </a:r>
          </a:p>
          <a:p>
            <a:r>
              <a:rPr lang="en-US" dirty="0">
                <a:latin typeface="Times New Roman" panose="02020603050405020304" pitchFamily="18" charset="0"/>
                <a:cs typeface="Times New Roman" panose="02020603050405020304" pitchFamily="18" charset="0"/>
              </a:rPr>
              <a:t>Diet E exhibited the best performance showing the importance of n-6 to freshwater </a:t>
            </a:r>
            <a:r>
              <a:rPr lang="en-US" dirty="0" smtClean="0">
                <a:latin typeface="Times New Roman" panose="02020603050405020304" pitchFamily="18" charset="0"/>
                <a:cs typeface="Times New Roman" panose="02020603050405020304" pitchFamily="18" charset="0"/>
              </a:rPr>
              <a:t>fishes</a:t>
            </a:r>
          </a:p>
          <a:p>
            <a:r>
              <a:rPr lang="en-US" altLang="zh-CN" dirty="0" smtClean="0">
                <a:latin typeface="Times New Roman" panose="02020603050405020304" pitchFamily="18" charset="0"/>
                <a:cs typeface="Times New Roman" panose="02020603050405020304" pitchFamily="18" charset="0"/>
              </a:rPr>
              <a:t>decrease </a:t>
            </a:r>
            <a:r>
              <a:rPr lang="en-US" altLang="zh-CN" dirty="0">
                <a:latin typeface="Times New Roman" panose="02020603050405020304" pitchFamily="18" charset="0"/>
                <a:cs typeface="Times New Roman" panose="02020603050405020304" pitchFamily="18" charset="0"/>
              </a:rPr>
              <a:t>in muscle lipid of fish fed increasing levels of </a:t>
            </a:r>
            <a:r>
              <a:rPr lang="en-US" altLang="zh-CN" dirty="0" smtClean="0">
                <a:latin typeface="Times New Roman" panose="02020603050405020304" pitchFamily="18" charset="0"/>
                <a:cs typeface="Times New Roman" panose="02020603050405020304" pitchFamily="18" charset="0"/>
              </a:rPr>
              <a:t>VCO, and increase </a:t>
            </a:r>
            <a:r>
              <a:rPr lang="en-US" altLang="zh-CN" dirty="0">
                <a:latin typeface="Times New Roman" panose="02020603050405020304" pitchFamily="18" charset="0"/>
                <a:cs typeface="Times New Roman" panose="02020603050405020304" pitchFamily="18" charset="0"/>
              </a:rPr>
              <a:t>in the crude protein of whole body and the muscle. This indicates better utilization of protein for growth as evident in the results obtained for PER.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Plasma metabolites were not impaired by alternative lipid</a:t>
            </a:r>
          </a:p>
          <a:p>
            <a:r>
              <a:rPr lang="en-US" dirty="0" smtClean="0">
                <a:latin typeface="Times New Roman" panose="02020603050405020304" pitchFamily="18" charset="0"/>
                <a:cs typeface="Times New Roman" panose="02020603050405020304" pitchFamily="18" charset="0"/>
              </a:rPr>
              <a:t>VCO has potential to </a:t>
            </a:r>
            <a:r>
              <a:rPr lang="en-US" dirty="0">
                <a:latin typeface="Times New Roman" panose="02020603050405020304" pitchFamily="18" charset="0"/>
                <a:cs typeface="Times New Roman" panose="02020603050405020304" pitchFamily="18" charset="0"/>
              </a:rPr>
              <a:t>replace FO in diets for </a:t>
            </a:r>
            <a:r>
              <a:rPr lang="en-US" dirty="0" smtClean="0">
                <a:latin typeface="Times New Roman" panose="02020603050405020304" pitchFamily="18" charset="0"/>
                <a:cs typeface="Times New Roman" panose="02020603050405020304" pitchFamily="18" charset="0"/>
              </a:rPr>
              <a:t>tilapia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Recommended to countries which has high productions in CO to use as lipid fish diets.</a:t>
            </a:r>
          </a:p>
        </p:txBody>
      </p:sp>
    </p:spTree>
    <p:extLst>
      <p:ext uri="{BB962C8B-B14F-4D97-AF65-F5344CB8AC3E}">
        <p14:creationId xmlns:p14="http://schemas.microsoft.com/office/powerpoint/2010/main" val="356713967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normAutofit fontScale="92500" lnSpcReduction="20000"/>
          </a:bodyPr>
          <a:lstStyle/>
          <a:p>
            <a:r>
              <a:rPr lang="en-US" sz="3200" dirty="0">
                <a:latin typeface="Times New Roman" panose="02020603050405020304" pitchFamily="18" charset="0"/>
                <a:cs typeface="Times New Roman" panose="02020603050405020304" pitchFamily="18" charset="0"/>
              </a:rPr>
              <a:t>This study received financial support through the EU- FP7 project “Sustaining Ethical Aquaculture Trade” (SEAT), </a:t>
            </a:r>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Shanghai Science &amp; Technology Committee through program No. 13320502200.</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Aquaculture and Fisheries Collaborative Research Support Program (AquaFish CRSP) through Oregon State University and Michigan University, </a:t>
            </a:r>
            <a:endParaRPr lang="en-US" sz="320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0273235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87" y="238539"/>
            <a:ext cx="11754678" cy="6400799"/>
          </a:xfrm>
          <a:prstGeom prst="rect">
            <a:avLst/>
          </a:prstGeom>
        </p:spPr>
      </p:pic>
      <p:sp>
        <p:nvSpPr>
          <p:cNvPr id="4" name="Title 3"/>
          <p:cNvSpPr>
            <a:spLocks noGrp="1"/>
          </p:cNvSpPr>
          <p:nvPr>
            <p:ph type="title"/>
          </p:nvPr>
        </p:nvSpPr>
        <p:spPr>
          <a:xfrm>
            <a:off x="1164866" y="2374126"/>
            <a:ext cx="9875520" cy="1356360"/>
          </a:xfrm>
        </p:spPr>
        <p:txBody>
          <a:bodyPr>
            <a:noAutofit/>
          </a:bodyPr>
          <a:lstStyle/>
          <a:p>
            <a:pPr algn="ctr"/>
            <a:r>
              <a:rPr lang="en-US" sz="9600" dirty="0">
                <a:solidFill>
                  <a:srgbClr val="FFFF00"/>
                </a:solidFill>
                <a:latin typeface="Brush Script MT" panose="03060802040406070304" pitchFamily="66" charset="0"/>
              </a:rPr>
              <a:t>Thank you</a:t>
            </a:r>
            <a:r>
              <a:rPr lang="en-US" sz="9600" dirty="0">
                <a:solidFill>
                  <a:srgbClr val="00B0F0"/>
                </a:solidFill>
                <a:latin typeface="Brush Script MT" panose="03060802040406070304" pitchFamily="66" charset="0"/>
              </a:rPr>
              <a:t>!</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2139" y="252787"/>
            <a:ext cx="1987826" cy="42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85167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677" y="132370"/>
            <a:ext cx="9875520" cy="897830"/>
          </a:xfrm>
        </p:spPr>
        <p:txBody>
          <a:bodyPr>
            <a:normAutofit/>
          </a:bodyPr>
          <a:lstStyle/>
          <a:p>
            <a:r>
              <a:rPr lang="en-US" dirty="0"/>
              <a:t>Introduction</a:t>
            </a:r>
          </a:p>
        </p:txBody>
      </p:sp>
      <p:sp>
        <p:nvSpPr>
          <p:cNvPr id="3" name="Content Placeholder 2"/>
          <p:cNvSpPr>
            <a:spLocks noGrp="1"/>
          </p:cNvSpPr>
          <p:nvPr>
            <p:ph idx="1"/>
          </p:nvPr>
        </p:nvSpPr>
        <p:spPr>
          <a:xfrm>
            <a:off x="745437" y="1184110"/>
            <a:ext cx="10668000" cy="5173463"/>
          </a:xfrm>
        </p:spPr>
        <p:txBody>
          <a:bodyPr/>
          <a:lstStyle/>
          <a:p>
            <a:endParaRPr lang="en-US" dirty="0"/>
          </a:p>
          <a:p>
            <a:r>
              <a:rPr lang="en-US" dirty="0" err="1"/>
              <a:t>sxlnkcnakcn</a:t>
            </a:r>
            <a:endParaRPr lang="en-US" dirty="0"/>
          </a:p>
        </p:txBody>
      </p:sp>
      <p:sp>
        <p:nvSpPr>
          <p:cNvPr id="4" name="Oval 3"/>
          <p:cNvSpPr/>
          <p:nvPr/>
        </p:nvSpPr>
        <p:spPr>
          <a:xfrm>
            <a:off x="761441" y="1147823"/>
            <a:ext cx="1919008" cy="1480931"/>
          </a:xfrm>
          <a:prstGeom prst="ellipse">
            <a:avLst/>
          </a:prstGeom>
          <a:ln>
            <a:solidFill>
              <a:srgbClr val="FFFFFF"/>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t>Alternative sources</a:t>
            </a:r>
          </a:p>
        </p:txBody>
      </p:sp>
      <p:sp>
        <p:nvSpPr>
          <p:cNvPr id="7" name="Oval 6"/>
          <p:cNvSpPr/>
          <p:nvPr/>
        </p:nvSpPr>
        <p:spPr>
          <a:xfrm>
            <a:off x="3523959" y="1446968"/>
            <a:ext cx="1904376" cy="1123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~8.9MT -2020</a:t>
            </a:r>
          </a:p>
        </p:txBody>
      </p:sp>
      <p:sp>
        <p:nvSpPr>
          <p:cNvPr id="8" name="Oval 7"/>
          <p:cNvSpPr/>
          <p:nvPr/>
        </p:nvSpPr>
        <p:spPr>
          <a:xfrm>
            <a:off x="6113803" y="1446968"/>
            <a:ext cx="1950306" cy="1095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Nutrition &gt;50%  </a:t>
            </a:r>
          </a:p>
        </p:txBody>
      </p:sp>
      <p:sp>
        <p:nvSpPr>
          <p:cNvPr id="9" name="Oval 8"/>
          <p:cNvSpPr/>
          <p:nvPr/>
        </p:nvSpPr>
        <p:spPr>
          <a:xfrm>
            <a:off x="652022" y="4760841"/>
            <a:ext cx="1948968" cy="15604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t>Plants / vegetables</a:t>
            </a:r>
          </a:p>
        </p:txBody>
      </p:sp>
      <p:sp>
        <p:nvSpPr>
          <p:cNvPr id="10" name="Oval 9"/>
          <p:cNvSpPr/>
          <p:nvPr/>
        </p:nvSpPr>
        <p:spPr>
          <a:xfrm>
            <a:off x="9140691" y="4770366"/>
            <a:ext cx="1875182" cy="1245706"/>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a:t>High cost</a:t>
            </a:r>
          </a:p>
        </p:txBody>
      </p:sp>
      <p:sp>
        <p:nvSpPr>
          <p:cNvPr id="11" name="Oval 10"/>
          <p:cNvSpPr/>
          <p:nvPr/>
        </p:nvSpPr>
        <p:spPr>
          <a:xfrm>
            <a:off x="6079437" y="3216965"/>
            <a:ext cx="1984672" cy="1146312"/>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dirty="0"/>
              <a:t>Low production</a:t>
            </a:r>
          </a:p>
        </p:txBody>
      </p:sp>
      <p:sp>
        <p:nvSpPr>
          <p:cNvPr id="12" name="Oval 11"/>
          <p:cNvSpPr/>
          <p:nvPr/>
        </p:nvSpPr>
        <p:spPr>
          <a:xfrm>
            <a:off x="3670068" y="5071439"/>
            <a:ext cx="1927898" cy="1167855"/>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t>Diseases</a:t>
            </a:r>
          </a:p>
        </p:txBody>
      </p:sp>
      <p:sp>
        <p:nvSpPr>
          <p:cNvPr id="13" name="Oval 12"/>
          <p:cNvSpPr/>
          <p:nvPr/>
        </p:nvSpPr>
        <p:spPr>
          <a:xfrm>
            <a:off x="8654283" y="1446968"/>
            <a:ext cx="2192621" cy="1102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85% FO produced</a:t>
            </a:r>
          </a:p>
        </p:txBody>
      </p:sp>
      <p:sp>
        <p:nvSpPr>
          <p:cNvPr id="14" name="Oval 13"/>
          <p:cNvSpPr/>
          <p:nvPr/>
        </p:nvSpPr>
        <p:spPr>
          <a:xfrm>
            <a:off x="8604539" y="3245956"/>
            <a:ext cx="2411334" cy="98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overfishing</a:t>
            </a:r>
            <a:endParaRPr lang="en-US" sz="2000" dirty="0"/>
          </a:p>
        </p:txBody>
      </p:sp>
      <p:sp>
        <p:nvSpPr>
          <p:cNvPr id="15" name="Oval 14"/>
          <p:cNvSpPr/>
          <p:nvPr/>
        </p:nvSpPr>
        <p:spPr>
          <a:xfrm>
            <a:off x="6221499" y="5107886"/>
            <a:ext cx="1873840" cy="103366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a:t>Antibiotics ban</a:t>
            </a:r>
          </a:p>
        </p:txBody>
      </p:sp>
      <p:sp>
        <p:nvSpPr>
          <p:cNvPr id="16" name="Rectangle 15"/>
          <p:cNvSpPr/>
          <p:nvPr/>
        </p:nvSpPr>
        <p:spPr>
          <a:xfrm>
            <a:off x="3114260" y="3101009"/>
            <a:ext cx="1908314" cy="145773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a:t>Meeting demand</a:t>
            </a:r>
          </a:p>
        </p:txBody>
      </p:sp>
      <p:cxnSp>
        <p:nvCxnSpPr>
          <p:cNvPr id="18" name="Straight Arrow Connector 17"/>
          <p:cNvCxnSpPr/>
          <p:nvPr/>
        </p:nvCxnSpPr>
        <p:spPr>
          <a:xfrm flipV="1">
            <a:off x="3897197" y="1743073"/>
            <a:ext cx="0" cy="50358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5484266" y="2193234"/>
            <a:ext cx="595171"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p:nvPr/>
        </p:nvCxnSpPr>
        <p:spPr>
          <a:xfrm>
            <a:off x="8100621" y="2193234"/>
            <a:ext cx="450347"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V="1">
            <a:off x="3677936" y="2676937"/>
            <a:ext cx="438522" cy="35614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6" name="Straight Arrow Connector 25"/>
          <p:cNvCxnSpPr/>
          <p:nvPr/>
        </p:nvCxnSpPr>
        <p:spPr>
          <a:xfrm>
            <a:off x="9737340" y="2593280"/>
            <a:ext cx="13253" cy="5234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7" name="Straight Arrow Connector 26"/>
          <p:cNvCxnSpPr/>
          <p:nvPr/>
        </p:nvCxnSpPr>
        <p:spPr>
          <a:xfrm flipH="1">
            <a:off x="8164924" y="3814967"/>
            <a:ext cx="439615" cy="149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flipH="1" flipV="1">
            <a:off x="2341807" y="2651800"/>
            <a:ext cx="564708" cy="80528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H="1">
            <a:off x="1626506" y="2924589"/>
            <a:ext cx="19414" cy="14386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V="1">
            <a:off x="5687316" y="5565084"/>
            <a:ext cx="517342"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7724656" y="4300324"/>
            <a:ext cx="1304687" cy="5019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a:off x="3877159" y="4639089"/>
            <a:ext cx="469554" cy="370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2"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209" y="230400"/>
            <a:ext cx="1524000" cy="41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3" name="Straight Arrow Connector 62"/>
          <p:cNvCxnSpPr/>
          <p:nvPr/>
        </p:nvCxnSpPr>
        <p:spPr>
          <a:xfrm flipH="1" flipV="1">
            <a:off x="7084630" y="4398066"/>
            <a:ext cx="36656" cy="5300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37322" y="6293874"/>
            <a:ext cx="10084903" cy="369332"/>
          </a:xfrm>
          <a:prstGeom prst="rect">
            <a:avLst/>
          </a:prstGeom>
          <a:noFill/>
        </p:spPr>
        <p:txBody>
          <a:bodyPr wrap="square" rtlCol="0">
            <a:spAutoFit/>
          </a:bodyPr>
          <a:lstStyle/>
          <a:p>
            <a:r>
              <a:rPr lang="en-US" dirty="0"/>
              <a:t>Naylor et al., 2000; FAO,2007,2014,2010; Tacon, 1993, </a:t>
            </a:r>
            <a:r>
              <a:rPr lang="en-US" dirty="0" err="1"/>
              <a:t>Venega-calerion</a:t>
            </a:r>
            <a:r>
              <a:rPr lang="en-US" dirty="0"/>
              <a:t> et al., 2010; De-</a:t>
            </a:r>
            <a:r>
              <a:rPr lang="en-US" dirty="0" err="1"/>
              <a:t>silva</a:t>
            </a:r>
            <a:r>
              <a:rPr lang="en-US" dirty="0"/>
              <a:t> et al., 2004 </a:t>
            </a:r>
          </a:p>
        </p:txBody>
      </p:sp>
    </p:spTree>
    <p:extLst>
      <p:ext uri="{BB962C8B-B14F-4D97-AF65-F5344CB8AC3E}">
        <p14:creationId xmlns:p14="http://schemas.microsoft.com/office/powerpoint/2010/main" val="411748330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579"/>
          </a:xfrm>
        </p:spPr>
        <p:txBody>
          <a:bodyPr/>
          <a:lstStyle/>
          <a:p>
            <a:r>
              <a:rPr lang="en-US" dirty="0"/>
              <a:t>Coconut oil</a:t>
            </a:r>
          </a:p>
        </p:txBody>
      </p:sp>
      <p:sp>
        <p:nvSpPr>
          <p:cNvPr id="3" name="Content Placeholder 2"/>
          <p:cNvSpPr>
            <a:spLocks noGrp="1"/>
          </p:cNvSpPr>
          <p:nvPr>
            <p:ph idx="1"/>
          </p:nvPr>
        </p:nvSpPr>
        <p:spPr>
          <a:xfrm>
            <a:off x="838200" y="1245705"/>
            <a:ext cx="10515600" cy="5181599"/>
          </a:xfrm>
        </p:spPr>
        <p:txBody>
          <a:bodyPr>
            <a:noAutofit/>
          </a:bodyPr>
          <a:lstStyle/>
          <a:p>
            <a:r>
              <a:rPr lang="en-US" sz="2800" dirty="0"/>
              <a:t>Accounts for 20% of world vegetable oil</a:t>
            </a:r>
            <a:r>
              <a:rPr lang="en-US" sz="2800" dirty="0">
                <a:solidFill>
                  <a:srgbClr val="FF0000"/>
                </a:solidFill>
              </a:rPr>
              <a:t> </a:t>
            </a:r>
            <a:r>
              <a:rPr lang="en-US" sz="2800" dirty="0"/>
              <a:t>-</a:t>
            </a:r>
            <a:r>
              <a:rPr lang="en-US" sz="2800" dirty="0">
                <a:solidFill>
                  <a:srgbClr val="FF0000"/>
                </a:solidFill>
              </a:rPr>
              <a:t> </a:t>
            </a:r>
            <a:r>
              <a:rPr lang="en-US" sz="2800" dirty="0"/>
              <a:t>[CRB Fundamentals, 2008]</a:t>
            </a:r>
            <a:endParaRPr lang="en-US" sz="2800" dirty="0">
              <a:solidFill>
                <a:srgbClr val="FF0000"/>
              </a:solidFill>
            </a:endParaRPr>
          </a:p>
          <a:p>
            <a:r>
              <a:rPr lang="en-US" sz="2800" dirty="0"/>
              <a:t>High SFA’S,92%; Low MSFA and </a:t>
            </a:r>
            <a:r>
              <a:rPr lang="en-US" sz="2800" dirty="0" smtClean="0"/>
              <a:t>PUFA </a:t>
            </a:r>
            <a:r>
              <a:rPr lang="en-US" sz="2800" dirty="0"/>
              <a:t>of 6% and 2% respectively- [Applewhite, 1994]</a:t>
            </a:r>
          </a:p>
          <a:p>
            <a:r>
              <a:rPr lang="en-US" sz="2800" dirty="0"/>
              <a:t>C10:0 and C18:0 act as energetic substrate – [Benevenga, 1989; Alice et al., 2006].</a:t>
            </a:r>
          </a:p>
          <a:p>
            <a:r>
              <a:rPr lang="en-US" sz="2800" dirty="0"/>
              <a:t>Higher lauric acid- antibacterial, antiprotozoal and antiviral properties – [Ogbolu et al., 2007]</a:t>
            </a:r>
          </a:p>
          <a:p>
            <a:r>
              <a:rPr lang="en-US" sz="2800" dirty="0" smtClean="0"/>
              <a:t>High </a:t>
            </a:r>
            <a:r>
              <a:rPr lang="en-US" sz="2800" dirty="0"/>
              <a:t>resistance to </a:t>
            </a:r>
            <a:r>
              <a:rPr lang="en-US" sz="2800" dirty="0" smtClean="0"/>
              <a:t>oxidative reaction</a:t>
            </a:r>
            <a:endParaRPr lang="en-US" sz="2800" dirty="0"/>
          </a:p>
          <a:p>
            <a:r>
              <a:rPr lang="en-US" sz="2800" dirty="0" smtClean="0"/>
              <a:t>Stable under </a:t>
            </a:r>
            <a:r>
              <a:rPr lang="en-US" sz="2800" dirty="0"/>
              <a:t>warm temperatures (stable) – [Alice et al., 2006]</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7670" y="365124"/>
            <a:ext cx="1732170" cy="49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91259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65" y="483498"/>
            <a:ext cx="9875520" cy="901148"/>
          </a:xfrm>
        </p:spPr>
        <p:txBody>
          <a:bodyPr/>
          <a:lstStyle/>
          <a:p>
            <a:r>
              <a:rPr lang="en-US" dirty="0"/>
              <a:t>Coconut oil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540" y="251791"/>
            <a:ext cx="2461260" cy="1563344"/>
          </a:xfrm>
          <a:prstGeom prst="rect">
            <a:avLst/>
          </a:prstGeom>
        </p:spPr>
      </p:pic>
      <p:sp>
        <p:nvSpPr>
          <p:cNvPr id="3" name="Content Placeholder 2"/>
          <p:cNvSpPr>
            <a:spLocks noGrp="1"/>
          </p:cNvSpPr>
          <p:nvPr>
            <p:ph idx="1"/>
          </p:nvPr>
        </p:nvSpPr>
        <p:spPr>
          <a:xfrm>
            <a:off x="762000" y="1510751"/>
            <a:ext cx="10515600" cy="4890050"/>
          </a:xfrm>
        </p:spPr>
        <p:txBody>
          <a:bodyPr>
            <a:noAutofit/>
          </a:bodyPr>
          <a:lstStyle/>
          <a:p>
            <a:r>
              <a:rPr lang="en-US" sz="2800" dirty="0"/>
              <a:t>C12 is absorbed easily - [Olsen et al., 1993]</a:t>
            </a:r>
          </a:p>
          <a:p>
            <a:r>
              <a:rPr lang="en-US" sz="2800" dirty="0"/>
              <a:t>Improve LC-PUFA retention and restoration in feeds – [Trusheuski et al., 2008, 2009]</a:t>
            </a:r>
          </a:p>
          <a:p>
            <a:r>
              <a:rPr lang="en-US" sz="2800" dirty="0"/>
              <a:t>It gives diet flavor – [Bozzolo et al., 1993]</a:t>
            </a:r>
          </a:p>
          <a:p>
            <a:r>
              <a:rPr lang="en-US" sz="2800" dirty="0"/>
              <a:t>price: 29 cents per pounds in 2006 – [CRB Fundamentals, 2008]</a:t>
            </a:r>
          </a:p>
          <a:p>
            <a:pPr marL="0" indent="0">
              <a:buNone/>
            </a:pPr>
            <a:endParaRPr lang="en-US" sz="2800" dirty="0"/>
          </a:p>
          <a:p>
            <a:endParaRPr lang="en-US" sz="2800" dirty="0"/>
          </a:p>
          <a:p>
            <a:pPr marL="0" indent="0">
              <a:buNone/>
            </a:pPr>
            <a:endParaRPr lang="en-US" sz="2800" dirty="0"/>
          </a:p>
          <a:p>
            <a:pPr marL="0" indent="0">
              <a:buNone/>
            </a:pPr>
            <a:r>
              <a:rPr lang="en-US" sz="2800" dirty="0"/>
              <a:t>  - [US Department of  Agriculture, 2011]</a:t>
            </a:r>
          </a:p>
          <a:p>
            <a:pPr marL="0" indent="0">
              <a:buNone/>
            </a:pPr>
            <a:endParaRPr lang="en-US" sz="2800" dirty="0"/>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804145579"/>
              </p:ext>
            </p:extLst>
          </p:nvPr>
        </p:nvGraphicFramePr>
        <p:xfrm>
          <a:off x="983974" y="4122649"/>
          <a:ext cx="9223513" cy="1355027"/>
        </p:xfrm>
        <a:graphic>
          <a:graphicData uri="http://schemas.openxmlformats.org/drawingml/2006/table">
            <a:tbl>
              <a:tblPr firstRow="1" bandRow="1">
                <a:tableStyleId>{5C22544A-7EE6-4342-B048-85BDC9FD1C3A}</a:tableStyleId>
              </a:tblPr>
              <a:tblGrid>
                <a:gridCol w="1425397">
                  <a:extLst>
                    <a:ext uri="{9D8B030D-6E8A-4147-A177-3AD203B41FA5}">
                      <a16:colId xmlns="" xmlns:a16="http://schemas.microsoft.com/office/drawing/2014/main" val="20000"/>
                    </a:ext>
                  </a:extLst>
                </a:gridCol>
                <a:gridCol w="1209893">
                  <a:extLst>
                    <a:ext uri="{9D8B030D-6E8A-4147-A177-3AD203B41FA5}">
                      <a16:colId xmlns="" xmlns:a16="http://schemas.microsoft.com/office/drawing/2014/main" val="20001"/>
                    </a:ext>
                  </a:extLst>
                </a:gridCol>
                <a:gridCol w="1317645">
                  <a:extLst>
                    <a:ext uri="{9D8B030D-6E8A-4147-A177-3AD203B41FA5}">
                      <a16:colId xmlns="" xmlns:a16="http://schemas.microsoft.com/office/drawing/2014/main" val="20002"/>
                    </a:ext>
                  </a:extLst>
                </a:gridCol>
                <a:gridCol w="1350585">
                  <a:extLst>
                    <a:ext uri="{9D8B030D-6E8A-4147-A177-3AD203B41FA5}">
                      <a16:colId xmlns="" xmlns:a16="http://schemas.microsoft.com/office/drawing/2014/main" val="20003"/>
                    </a:ext>
                  </a:extLst>
                </a:gridCol>
                <a:gridCol w="1284703">
                  <a:extLst>
                    <a:ext uri="{9D8B030D-6E8A-4147-A177-3AD203B41FA5}">
                      <a16:colId xmlns="" xmlns:a16="http://schemas.microsoft.com/office/drawing/2014/main" val="20004"/>
                    </a:ext>
                  </a:extLst>
                </a:gridCol>
                <a:gridCol w="1317645">
                  <a:extLst>
                    <a:ext uri="{9D8B030D-6E8A-4147-A177-3AD203B41FA5}">
                      <a16:colId xmlns="" xmlns:a16="http://schemas.microsoft.com/office/drawing/2014/main" val="20005"/>
                    </a:ext>
                  </a:extLst>
                </a:gridCol>
                <a:gridCol w="1317645">
                  <a:extLst>
                    <a:ext uri="{9D8B030D-6E8A-4147-A177-3AD203B41FA5}">
                      <a16:colId xmlns="" xmlns:a16="http://schemas.microsoft.com/office/drawing/2014/main" val="20006"/>
                    </a:ext>
                  </a:extLst>
                </a:gridCol>
              </a:tblGrid>
              <a:tr h="296959">
                <a:tc>
                  <a:txBody>
                    <a:bodyPr/>
                    <a:lstStyle/>
                    <a:p>
                      <a:r>
                        <a:rPr lang="en-US" sz="1900" b="1" dirty="0"/>
                        <a:t>Year</a:t>
                      </a:r>
                    </a:p>
                  </a:txBody>
                  <a:tcPr/>
                </a:tc>
                <a:tc>
                  <a:txBody>
                    <a:bodyPr/>
                    <a:lstStyle/>
                    <a:p>
                      <a:r>
                        <a:rPr lang="en-US" sz="1900" b="1" dirty="0"/>
                        <a:t>2005-06</a:t>
                      </a:r>
                    </a:p>
                  </a:txBody>
                  <a:tcPr/>
                </a:tc>
                <a:tc>
                  <a:txBody>
                    <a:bodyPr/>
                    <a:lstStyle/>
                    <a:p>
                      <a:r>
                        <a:rPr lang="en-US" sz="1900" b="1" dirty="0"/>
                        <a:t>2006-07</a:t>
                      </a:r>
                    </a:p>
                  </a:txBody>
                  <a:tcPr/>
                </a:tc>
                <a:tc>
                  <a:txBody>
                    <a:bodyPr/>
                    <a:lstStyle/>
                    <a:p>
                      <a:r>
                        <a:rPr lang="en-US" sz="1900" b="1" dirty="0"/>
                        <a:t>2007-8</a:t>
                      </a:r>
                    </a:p>
                  </a:txBody>
                  <a:tcPr/>
                </a:tc>
                <a:tc>
                  <a:txBody>
                    <a:bodyPr/>
                    <a:lstStyle/>
                    <a:p>
                      <a:r>
                        <a:rPr lang="en-US" sz="1900" b="1" dirty="0"/>
                        <a:t>2008-09</a:t>
                      </a:r>
                    </a:p>
                  </a:txBody>
                  <a:tcPr/>
                </a:tc>
                <a:tc>
                  <a:txBody>
                    <a:bodyPr/>
                    <a:lstStyle/>
                    <a:p>
                      <a:r>
                        <a:rPr lang="en-US" sz="1900" b="1" dirty="0"/>
                        <a:t>2009-10</a:t>
                      </a:r>
                    </a:p>
                  </a:txBody>
                  <a:tcPr/>
                </a:tc>
                <a:tc>
                  <a:txBody>
                    <a:bodyPr/>
                    <a:lstStyle/>
                    <a:p>
                      <a:r>
                        <a:rPr lang="en-US" sz="1900" b="1" dirty="0"/>
                        <a:t>2010-11</a:t>
                      </a:r>
                    </a:p>
                  </a:txBody>
                  <a:tcPr/>
                </a:tc>
                <a:extLst>
                  <a:ext uri="{0D108BD9-81ED-4DB2-BD59-A6C34878D82A}">
                    <a16:rowId xmlns="" xmlns:a16="http://schemas.microsoft.com/office/drawing/2014/main" val="10000"/>
                  </a:ext>
                </a:extLst>
              </a:tr>
              <a:tr h="974027">
                <a:tc>
                  <a:txBody>
                    <a:bodyPr/>
                    <a:lstStyle/>
                    <a:p>
                      <a:r>
                        <a:rPr lang="en-US" sz="1900" b="1" dirty="0"/>
                        <a:t>Production/</a:t>
                      </a:r>
                    </a:p>
                    <a:p>
                      <a:r>
                        <a:rPr lang="en-US" sz="1900" b="1" dirty="0"/>
                        <a:t>Million tonnes</a:t>
                      </a:r>
                    </a:p>
                  </a:txBody>
                  <a:tcPr/>
                </a:tc>
                <a:tc>
                  <a:txBody>
                    <a:bodyPr/>
                    <a:lstStyle/>
                    <a:p>
                      <a:r>
                        <a:rPr lang="en-US" sz="1900" b="1" dirty="0"/>
                        <a:t>5.91</a:t>
                      </a:r>
                    </a:p>
                  </a:txBody>
                  <a:tcPr/>
                </a:tc>
                <a:tc>
                  <a:txBody>
                    <a:bodyPr/>
                    <a:lstStyle/>
                    <a:p>
                      <a:r>
                        <a:rPr lang="en-US" sz="1900" b="1" dirty="0"/>
                        <a:t>5.42</a:t>
                      </a:r>
                    </a:p>
                  </a:txBody>
                  <a:tcPr/>
                </a:tc>
                <a:tc>
                  <a:txBody>
                    <a:bodyPr/>
                    <a:lstStyle/>
                    <a:p>
                      <a:r>
                        <a:rPr lang="en-US" sz="1900" b="1" dirty="0"/>
                        <a:t>5.79</a:t>
                      </a:r>
                    </a:p>
                  </a:txBody>
                  <a:tcPr/>
                </a:tc>
                <a:tc>
                  <a:txBody>
                    <a:bodyPr/>
                    <a:lstStyle/>
                    <a:p>
                      <a:r>
                        <a:rPr lang="en-US" sz="1900" b="1" dirty="0"/>
                        <a:t>5.62</a:t>
                      </a:r>
                    </a:p>
                  </a:txBody>
                  <a:tcPr/>
                </a:tc>
                <a:tc>
                  <a:txBody>
                    <a:bodyPr/>
                    <a:lstStyle/>
                    <a:p>
                      <a:r>
                        <a:rPr lang="en-US" sz="1900" b="1" dirty="0"/>
                        <a:t>6.60</a:t>
                      </a:r>
                    </a:p>
                  </a:txBody>
                  <a:tcPr/>
                </a:tc>
                <a:tc>
                  <a:txBody>
                    <a:bodyPr/>
                    <a:lstStyle/>
                    <a:p>
                      <a:r>
                        <a:rPr lang="en-US" sz="1900" b="1" dirty="0"/>
                        <a:t>6.24</a:t>
                      </a:r>
                    </a:p>
                  </a:txBody>
                  <a:tcPr/>
                </a:tc>
                <a:extLst>
                  <a:ext uri="{0D108BD9-81ED-4DB2-BD59-A6C34878D82A}">
                    <a16:rowId xmlns="" xmlns:a16="http://schemas.microsoft.com/office/drawing/2014/main" val="10001"/>
                  </a:ext>
                </a:extLst>
              </a:tr>
            </a:tbl>
          </a:graphicData>
        </a:graphic>
      </p:graphicFrame>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4417" y="6042990"/>
            <a:ext cx="1785180" cy="48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04040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143002" y="1970316"/>
            <a:ext cx="9872871" cy="4038600"/>
          </a:xfrm>
        </p:spPr>
        <p:txBody>
          <a:bodyPr>
            <a:normAutofit/>
          </a:bodyPr>
          <a:lstStyle/>
          <a:p>
            <a:r>
              <a:rPr lang="en-US" sz="2800" dirty="0"/>
              <a:t>Evaluate the effect on dietary levels on growth performance and feed utilization</a:t>
            </a:r>
          </a:p>
          <a:p>
            <a:pPr lvl="0"/>
            <a:r>
              <a:rPr lang="en-GB" sz="2800" dirty="0"/>
              <a:t>Evaluate the effects of dietary lipid levels on body composition and fatty acid profile </a:t>
            </a:r>
            <a:r>
              <a:rPr lang="en-GB" sz="2800" dirty="0" smtClean="0"/>
              <a:t>of </a:t>
            </a:r>
            <a:r>
              <a:rPr lang="en-GB" sz="2800" dirty="0"/>
              <a:t>Nile tilapia, </a:t>
            </a:r>
            <a:r>
              <a:rPr lang="en-GB" sz="2800" i="1" dirty="0"/>
              <a:t>Oreochromis niloticus</a:t>
            </a:r>
            <a:endParaRPr lang="en-US" sz="2800" dirty="0"/>
          </a:p>
          <a:p>
            <a:pPr lvl="0"/>
            <a:r>
              <a:rPr lang="en-GB" sz="2800" dirty="0"/>
              <a:t>Evaluate the effects of dietary lipid levels on blood metabolites of Nile tilapia, </a:t>
            </a:r>
            <a:r>
              <a:rPr lang="en-GB" sz="2800" i="1" dirty="0"/>
              <a:t>Oreochromis niloticus</a:t>
            </a:r>
            <a:r>
              <a:rPr lang="en-US" sz="2800" dirty="0"/>
              <a:t>  </a:t>
            </a:r>
          </a:p>
          <a:p>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7670" y="258418"/>
            <a:ext cx="1758674" cy="5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394" y="4295706"/>
            <a:ext cx="3461378" cy="22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34685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30" y="-45712"/>
            <a:ext cx="10172769" cy="969065"/>
          </a:xfrm>
        </p:spPr>
        <p:txBody>
          <a:bodyPr>
            <a:normAutofit/>
          </a:bodyPr>
          <a:lstStyle/>
          <a:p>
            <a:r>
              <a:rPr lang="en-US" sz="4400" dirty="0"/>
              <a:t>Materials and methods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9942" y="288236"/>
            <a:ext cx="1313149"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4227" y="178087"/>
            <a:ext cx="2067757" cy="1287095"/>
          </a:xfrm>
          <a:prstGeom prst="rect">
            <a:avLst/>
          </a:prstGeom>
        </p:spPr>
      </p:pic>
      <p:graphicFrame>
        <p:nvGraphicFramePr>
          <p:cNvPr id="12" name="Table 3"/>
          <p:cNvGraphicFramePr>
            <a:graphicFrameLocks noGrp="1"/>
          </p:cNvGraphicFramePr>
          <p:nvPr>
            <p:extLst>
              <p:ext uri="{D42A27DB-BD31-4B8C-83A1-F6EECF244321}">
                <p14:modId xmlns:p14="http://schemas.microsoft.com/office/powerpoint/2010/main" val="3693228042"/>
              </p:ext>
            </p:extLst>
          </p:nvPr>
        </p:nvGraphicFramePr>
        <p:xfrm>
          <a:off x="566057" y="1307379"/>
          <a:ext cx="10987316" cy="4849978"/>
        </p:xfrm>
        <a:graphic>
          <a:graphicData uri="http://schemas.openxmlformats.org/drawingml/2006/table">
            <a:tbl>
              <a:tblPr firstRow="1" firstCol="1" bandRow="1"/>
              <a:tblGrid>
                <a:gridCol w="3551455"/>
                <a:gridCol w="1775726"/>
                <a:gridCol w="1442779"/>
                <a:gridCol w="1528300"/>
                <a:gridCol w="1344528"/>
                <a:gridCol w="1344528"/>
              </a:tblGrid>
              <a:tr h="350969">
                <a:tc rowSpan="2">
                  <a:txBody>
                    <a:bodyPr/>
                    <a:lstStyle/>
                    <a:p>
                      <a:pPr algn="l" rtl="0" fontAlgn="ctr"/>
                      <a:r>
                        <a:rPr lang="en-GB" sz="1800" b="0" i="0" u="none" strike="noStrike" dirty="0">
                          <a:solidFill>
                            <a:srgbClr val="000000"/>
                          </a:solidFill>
                          <a:effectLst/>
                          <a:latin typeface="Calibri"/>
                        </a:rPr>
                        <a:t>Ingredients (g 100g</a:t>
                      </a:r>
                      <a:r>
                        <a:rPr lang="en-GB" sz="1800" b="0" i="0" u="none" strike="noStrike" baseline="30000" dirty="0">
                          <a:solidFill>
                            <a:srgbClr val="000000"/>
                          </a:solidFill>
                          <a:effectLst/>
                          <a:latin typeface="Calibri"/>
                        </a:rPr>
                        <a:t>-1</a:t>
                      </a:r>
                      <a:r>
                        <a:rPr lang="en-GB" sz="1800" b="0" i="0" u="none" strike="noStrike" dirty="0">
                          <a:solidFill>
                            <a:srgbClr val="000000"/>
                          </a:solidFill>
                          <a:effectLst/>
                          <a:latin typeface="Calibri"/>
                        </a:rPr>
                        <a:t>)</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5">
                  <a:txBody>
                    <a:bodyPr/>
                    <a:lstStyle/>
                    <a:p>
                      <a:pPr algn="ctr" rtl="0" fontAlgn="t"/>
                      <a:r>
                        <a:rPr lang="en-GB" sz="1800" b="0" i="0" u="none" strike="noStrike" dirty="0">
                          <a:solidFill>
                            <a:srgbClr val="000000"/>
                          </a:solidFill>
                          <a:effectLst/>
                          <a:latin typeface="Calibri"/>
                        </a:rPr>
                        <a:t>Experimental </a:t>
                      </a:r>
                      <a:r>
                        <a:rPr lang="en-GB" sz="1800" b="0" i="0" u="none" strike="noStrike" dirty="0" smtClean="0">
                          <a:solidFill>
                            <a:srgbClr val="000000"/>
                          </a:solidFill>
                          <a:effectLst/>
                          <a:latin typeface="Calibri"/>
                        </a:rPr>
                        <a:t>groups </a:t>
                      </a:r>
                      <a:endParaRPr lang="en-GB" sz="1800" b="0" i="0" u="none" strike="noStrike" dirty="0">
                        <a:solidFill>
                          <a:srgbClr val="000000"/>
                        </a:solidFill>
                        <a:effectLst/>
                        <a:latin typeface="Calibri"/>
                      </a:endParaRP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50969">
                <a:tc vMerge="1">
                  <a:txBody>
                    <a:bodyPr/>
                    <a:lstStyle/>
                    <a:p>
                      <a:endParaRPr lang="en-GB"/>
                    </a:p>
                  </a:txBody>
                  <a:tcPr/>
                </a:tc>
                <a:tc>
                  <a:txBody>
                    <a:bodyPr/>
                    <a:lstStyle/>
                    <a:p>
                      <a:pPr algn="ctr" rtl="0" fontAlgn="t"/>
                      <a:r>
                        <a:rPr lang="en-GB" sz="1800" b="0" i="0" u="none" strike="noStrike" dirty="0">
                          <a:solidFill>
                            <a:srgbClr val="000000"/>
                          </a:solidFill>
                          <a:effectLst/>
                          <a:latin typeface="Calibri"/>
                        </a:rPr>
                        <a:t>Diet A</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r>
                        <a:rPr lang="en-GB" sz="1800" b="0" i="0" u="none" strike="noStrike" dirty="0">
                          <a:solidFill>
                            <a:srgbClr val="000000"/>
                          </a:solidFill>
                          <a:effectLst/>
                          <a:latin typeface="Calibri"/>
                        </a:rPr>
                        <a:t>Diet B</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r>
                        <a:rPr lang="en-GB" sz="1800" b="0" i="0" u="none" strike="noStrike" dirty="0">
                          <a:solidFill>
                            <a:srgbClr val="000000"/>
                          </a:solidFill>
                          <a:effectLst/>
                          <a:latin typeface="Calibri"/>
                        </a:rPr>
                        <a:t>Diet C</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r>
                        <a:rPr lang="en-GB" sz="1800" b="0" i="0" u="none" strike="noStrike" dirty="0">
                          <a:solidFill>
                            <a:srgbClr val="000000"/>
                          </a:solidFill>
                          <a:effectLst/>
                          <a:latin typeface="Calibri"/>
                        </a:rPr>
                        <a:t>Diet D</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t"/>
                      <a:r>
                        <a:rPr lang="en-GB" sz="1800" b="0" i="0" u="none" strike="noStrike" dirty="0">
                          <a:solidFill>
                            <a:srgbClr val="000000"/>
                          </a:solidFill>
                          <a:effectLst/>
                          <a:latin typeface="Calibri"/>
                        </a:rPr>
                        <a:t>Diet E</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313282">
                <a:tc>
                  <a:txBody>
                    <a:bodyPr/>
                    <a:lstStyle/>
                    <a:p>
                      <a:pPr algn="l" rtl="0" fontAlgn="t"/>
                      <a:r>
                        <a:rPr lang="en-GB" sz="1600" b="0" i="0" u="none" strike="noStrike" dirty="0">
                          <a:solidFill>
                            <a:srgbClr val="000000"/>
                          </a:solidFill>
                          <a:effectLst/>
                          <a:latin typeface="Calibri"/>
                        </a:rPr>
                        <a:t>Fish meal</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en-GB" sz="1600" b="0" i="0" u="none" strike="noStrike">
                          <a:solidFill>
                            <a:srgbClr val="000000"/>
                          </a:solidFill>
                          <a:effectLst/>
                          <a:latin typeface="Calibri"/>
                        </a:rPr>
                        <a:t>10.00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en-GB" sz="1600" b="0" i="0" u="none" strike="noStrike">
                          <a:solidFill>
                            <a:srgbClr val="000000"/>
                          </a:solidFill>
                          <a:effectLst/>
                          <a:latin typeface="Calibri"/>
                        </a:rPr>
                        <a:t>10.00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en-GB" sz="1600" b="0" i="0" u="none" strike="noStrike">
                          <a:solidFill>
                            <a:srgbClr val="000000"/>
                          </a:solidFill>
                          <a:effectLst/>
                          <a:latin typeface="Calibri"/>
                        </a:rPr>
                        <a:t>10.00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en-GB" sz="1600" b="0" i="0" u="none" strike="noStrike">
                          <a:solidFill>
                            <a:srgbClr val="000000"/>
                          </a:solidFill>
                          <a:effectLst/>
                          <a:latin typeface="Calibri"/>
                        </a:rPr>
                        <a:t>10.00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t"/>
                      <a:r>
                        <a:rPr lang="en-GB" sz="1600" b="0" i="0" u="none" strike="noStrike">
                          <a:solidFill>
                            <a:srgbClr val="000000"/>
                          </a:solidFill>
                          <a:effectLst/>
                          <a:latin typeface="Calibri"/>
                        </a:rPr>
                        <a:t>10.00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r>
              <a:tr h="313282">
                <a:tc>
                  <a:txBody>
                    <a:bodyPr/>
                    <a:lstStyle/>
                    <a:p>
                      <a:pPr algn="l" rtl="0" fontAlgn="t"/>
                      <a:r>
                        <a:rPr lang="en-GB" sz="1600" b="0" i="0" u="none" strike="noStrike" dirty="0">
                          <a:solidFill>
                            <a:srgbClr val="000000"/>
                          </a:solidFill>
                          <a:effectLst/>
                          <a:latin typeface="Calibri"/>
                        </a:rPr>
                        <a:t>Soybean meal </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dirty="0">
                          <a:solidFill>
                            <a:srgbClr val="000000"/>
                          </a:solidFill>
                          <a:effectLst/>
                          <a:latin typeface="Calibri"/>
                        </a:rPr>
                        <a:t>20.00</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Wheat bran</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Rape seed meal</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24.26</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24.26</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24.26</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24.26</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24.26</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Wheat Middling</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20.00</a:t>
                      </a:r>
                    </a:p>
                  </a:txBody>
                  <a:tcPr marL="9525" marR="9525" marT="9525" marB="0">
                    <a:lnL>
                      <a:noFill/>
                    </a:lnL>
                    <a:lnR>
                      <a:noFill/>
                    </a:lnR>
                    <a:lnT>
                      <a:noFill/>
                    </a:lnT>
                    <a:lnB>
                      <a:noFill/>
                    </a:lnB>
                  </a:tcPr>
                </a:tc>
                <a:tc>
                  <a:txBody>
                    <a:bodyPr/>
                    <a:lstStyle/>
                    <a:p>
                      <a:pPr algn="ctr" rtl="0" fontAlgn="t"/>
                      <a:r>
                        <a:rPr lang="en-GB" sz="1600" b="0" i="0" u="none" strike="noStrike" dirty="0">
                          <a:solidFill>
                            <a:srgbClr val="000000"/>
                          </a:solidFill>
                          <a:effectLst/>
                          <a:latin typeface="Calibri"/>
                        </a:rPr>
                        <a:t>20.00</a:t>
                      </a:r>
                    </a:p>
                  </a:txBody>
                  <a:tcPr marL="9525" marR="9525" marT="9525" marB="0">
                    <a:lnL>
                      <a:noFill/>
                    </a:lnL>
                    <a:lnR>
                      <a:noFill/>
                    </a:lnR>
                    <a:lnT>
                      <a:noFill/>
                    </a:lnT>
                    <a:lnB>
                      <a:noFill/>
                    </a:lnB>
                  </a:tcPr>
                </a:tc>
              </a:tr>
              <a:tr h="350969">
                <a:tc>
                  <a:txBody>
                    <a:bodyPr/>
                    <a:lstStyle/>
                    <a:p>
                      <a:pPr algn="l" rtl="0" fontAlgn="t"/>
                      <a:r>
                        <a:rPr lang="en-GB" sz="1800" b="1" i="0" u="none" strike="noStrike" dirty="0">
                          <a:solidFill>
                            <a:srgbClr val="FF0000"/>
                          </a:solidFill>
                          <a:effectLst/>
                          <a:latin typeface="Calibri"/>
                        </a:rPr>
                        <a:t>Fish </a:t>
                      </a:r>
                      <a:r>
                        <a:rPr lang="en-GB" sz="1800" b="1" i="0" u="none" strike="noStrike" dirty="0" smtClean="0">
                          <a:solidFill>
                            <a:srgbClr val="FF0000"/>
                          </a:solidFill>
                          <a:effectLst/>
                          <a:latin typeface="Calibri"/>
                        </a:rPr>
                        <a:t>oil (FO)</a:t>
                      </a:r>
                      <a:endParaRPr lang="en-GB" sz="1800" b="1" i="0" u="none" strike="noStrike" dirty="0">
                        <a:solidFill>
                          <a:srgbClr val="FF0000"/>
                        </a:solidFill>
                        <a:effectLst/>
                        <a:latin typeface="Calibri"/>
                      </a:endParaRPr>
                    </a:p>
                  </a:txBody>
                  <a:tcPr marL="9525" marR="9525" marT="9525" marB="0">
                    <a:lnL>
                      <a:noFill/>
                    </a:lnL>
                    <a:lnR>
                      <a:noFill/>
                    </a:lnR>
                    <a:lnT>
                      <a:noFill/>
                    </a:lnT>
                    <a:lnB>
                      <a:noFill/>
                    </a:lnB>
                  </a:tcPr>
                </a:tc>
                <a:tc>
                  <a:txBody>
                    <a:bodyPr/>
                    <a:lstStyle/>
                    <a:p>
                      <a:pPr algn="ctr" rtl="0" fontAlgn="t"/>
                      <a:r>
                        <a:rPr lang="en-GB" sz="1800" b="1" i="0" u="none" strike="noStrike" dirty="0">
                          <a:solidFill>
                            <a:srgbClr val="FF0000"/>
                          </a:solidFill>
                          <a:effectLst/>
                          <a:latin typeface="Calibri"/>
                        </a:rPr>
                        <a:t>3.00</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2.25</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1.50</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0.75</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0.00</a:t>
                      </a:r>
                    </a:p>
                  </a:txBody>
                  <a:tcPr marL="9525" marR="9525" marT="9525" marB="0">
                    <a:lnL>
                      <a:noFill/>
                    </a:lnL>
                    <a:lnR>
                      <a:noFill/>
                    </a:lnR>
                    <a:lnT>
                      <a:noFill/>
                    </a:lnT>
                    <a:lnB>
                      <a:noFill/>
                    </a:lnB>
                  </a:tcPr>
                </a:tc>
              </a:tr>
              <a:tr h="350969">
                <a:tc>
                  <a:txBody>
                    <a:bodyPr/>
                    <a:lstStyle/>
                    <a:p>
                      <a:pPr algn="l" rtl="0" fontAlgn="t"/>
                      <a:r>
                        <a:rPr kumimoji="0" lang="en-US" altLang="zh-CN" sz="1800" b="1" kern="1200" dirty="0" smtClean="0">
                          <a:solidFill>
                            <a:srgbClr val="FF0000"/>
                          </a:solidFill>
                          <a:effectLst/>
                          <a:latin typeface="+mn-lt"/>
                          <a:ea typeface="+mn-ea"/>
                          <a:cs typeface="+mn-cs"/>
                        </a:rPr>
                        <a:t>Virgin </a:t>
                      </a:r>
                      <a:r>
                        <a:rPr lang="en-GB" sz="1800" b="1" i="0" u="none" strike="noStrike" dirty="0" smtClean="0">
                          <a:solidFill>
                            <a:srgbClr val="FF0000"/>
                          </a:solidFill>
                          <a:effectLst/>
                          <a:latin typeface="Calibri"/>
                        </a:rPr>
                        <a:t>coconut oil (VCO)</a:t>
                      </a:r>
                      <a:endParaRPr lang="en-GB" sz="1800" b="1" i="0" u="none" strike="noStrike" dirty="0">
                        <a:solidFill>
                          <a:srgbClr val="FF0000"/>
                        </a:solidFill>
                        <a:effectLst/>
                        <a:latin typeface="Calibri"/>
                      </a:endParaRP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0.00</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0.75</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1.50</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2.25</a:t>
                      </a:r>
                    </a:p>
                  </a:txBody>
                  <a:tcPr marL="9525" marR="9525" marT="9525" marB="0">
                    <a:lnL>
                      <a:noFill/>
                    </a:lnL>
                    <a:lnR>
                      <a:noFill/>
                    </a:lnR>
                    <a:lnT>
                      <a:noFill/>
                    </a:lnT>
                    <a:lnB>
                      <a:noFill/>
                    </a:lnB>
                  </a:tcPr>
                </a:tc>
                <a:tc>
                  <a:txBody>
                    <a:bodyPr/>
                    <a:lstStyle/>
                    <a:p>
                      <a:pPr algn="ctr" rtl="0" fontAlgn="t"/>
                      <a:r>
                        <a:rPr lang="en-GB" sz="1800" b="1" i="0" u="none" strike="noStrike">
                          <a:solidFill>
                            <a:srgbClr val="FF0000"/>
                          </a:solidFill>
                          <a:effectLst/>
                          <a:latin typeface="Calibri"/>
                        </a:rPr>
                        <a:t>3.00</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Vitamin and Mineral mix</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0.65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0.65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0.65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0.65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0.65</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Vitamin C</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0.05</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0.05</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Choline Chloride</a:t>
                      </a:r>
                    </a:p>
                  </a:txBody>
                  <a:tcPr marL="9525" marR="9525" marT="9525" marB="0">
                    <a:lnL>
                      <a:noFill/>
                    </a:lnL>
                    <a:lnR>
                      <a:noFill/>
                    </a:lnR>
                    <a:lnT>
                      <a:noFill/>
                    </a:lnT>
                    <a:lnB>
                      <a:noFill/>
                    </a:lnB>
                  </a:tcPr>
                </a:tc>
                <a:tc>
                  <a:txBody>
                    <a:bodyPr/>
                    <a:lstStyle/>
                    <a:p>
                      <a:pPr algn="ctr" rtl="0" fontAlgn="t"/>
                      <a:r>
                        <a:rPr lang="en-GB" sz="1600" b="0" i="0" u="none" strike="noStrike" dirty="0">
                          <a:solidFill>
                            <a:srgbClr val="000000"/>
                          </a:solidFill>
                          <a:effectLst/>
                          <a:latin typeface="Calibri"/>
                        </a:rPr>
                        <a:t>0.50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0.50</a:t>
                      </a:r>
                    </a:p>
                  </a:txBody>
                  <a:tcPr marL="9525" marR="9525" marT="9525" marB="0">
                    <a:lnL>
                      <a:noFill/>
                    </a:lnL>
                    <a:lnR>
                      <a:noFill/>
                    </a:lnR>
                    <a:lnT>
                      <a:noFill/>
                    </a:lnT>
                    <a:lnB>
                      <a:noFill/>
                    </a:lnB>
                  </a:tcPr>
                </a:tc>
              </a:tr>
              <a:tr h="313282">
                <a:tc>
                  <a:txBody>
                    <a:bodyPr/>
                    <a:lstStyle/>
                    <a:p>
                      <a:pPr algn="l" rtl="0" fontAlgn="t"/>
                      <a:r>
                        <a:rPr lang="en-GB" sz="1600" b="0" i="0" u="none" strike="noStrike" dirty="0">
                          <a:solidFill>
                            <a:srgbClr val="000000"/>
                          </a:solidFill>
                          <a:effectLst/>
                          <a:latin typeface="Calibri"/>
                        </a:rPr>
                        <a:t>Inositol</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0.04</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0.04</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0.04</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0.04</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0.04</a:t>
                      </a:r>
                    </a:p>
                  </a:txBody>
                  <a:tcPr marL="9525" marR="9525" marT="9525" marB="0">
                    <a:lnL>
                      <a:noFill/>
                    </a:lnL>
                    <a:lnR>
                      <a:noFill/>
                    </a:lnR>
                    <a:lnT>
                      <a:noFill/>
                    </a:lnT>
                    <a:lnB>
                      <a:noFill/>
                    </a:lnB>
                  </a:tcPr>
                </a:tc>
              </a:tr>
              <a:tr h="313282">
                <a:tc>
                  <a:txBody>
                    <a:bodyPr/>
                    <a:lstStyle/>
                    <a:p>
                      <a:pPr algn="l" rtl="0" fontAlgn="t"/>
                      <a:r>
                        <a:rPr lang="en-GB" sz="1600" b="0" i="0" u="none" strike="noStrike" dirty="0" err="1">
                          <a:solidFill>
                            <a:srgbClr val="000000"/>
                          </a:solidFill>
                          <a:effectLst/>
                          <a:latin typeface="Calibri"/>
                        </a:rPr>
                        <a:t>Ca</a:t>
                      </a:r>
                      <a:r>
                        <a:rPr lang="en-GB" sz="1600" b="0" i="0" u="none" strike="noStrike" dirty="0">
                          <a:solidFill>
                            <a:srgbClr val="000000"/>
                          </a:solidFill>
                          <a:effectLst/>
                          <a:latin typeface="Calibri"/>
                        </a:rPr>
                        <a:t>(H</a:t>
                      </a:r>
                      <a:r>
                        <a:rPr lang="en-GB" sz="1600" b="0" i="0" u="none" strike="noStrike" baseline="-25000" dirty="0">
                          <a:solidFill>
                            <a:srgbClr val="000000"/>
                          </a:solidFill>
                          <a:effectLst/>
                          <a:latin typeface="Calibri"/>
                        </a:rPr>
                        <a:t>2</a:t>
                      </a:r>
                      <a:r>
                        <a:rPr lang="en-GB" sz="1600" b="0" i="0" u="none" strike="noStrike" dirty="0">
                          <a:solidFill>
                            <a:srgbClr val="000000"/>
                          </a:solidFill>
                          <a:effectLst/>
                          <a:latin typeface="Calibri"/>
                        </a:rPr>
                        <a:t>PO</a:t>
                      </a:r>
                      <a:r>
                        <a:rPr lang="en-GB" sz="1600" b="0" i="0" u="none" strike="noStrike" baseline="-25000" dirty="0">
                          <a:solidFill>
                            <a:srgbClr val="000000"/>
                          </a:solidFill>
                          <a:effectLst/>
                          <a:latin typeface="Calibri"/>
                        </a:rPr>
                        <a:t>4</a:t>
                      </a:r>
                      <a:r>
                        <a:rPr lang="en-GB" sz="1600" b="0" i="0" u="none" strike="noStrike" dirty="0">
                          <a:solidFill>
                            <a:srgbClr val="000000"/>
                          </a:solidFill>
                          <a:effectLst/>
                          <a:latin typeface="Calibri"/>
                        </a:rPr>
                        <a:t>)</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1.50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1.50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1.50</a:t>
                      </a:r>
                    </a:p>
                  </a:txBody>
                  <a:tcPr marL="9525" marR="9525" marT="9525" marB="0">
                    <a:lnL>
                      <a:noFill/>
                    </a:lnL>
                    <a:lnR>
                      <a:noFill/>
                    </a:lnR>
                    <a:lnT>
                      <a:noFill/>
                    </a:lnT>
                    <a:lnB>
                      <a:noFill/>
                    </a:lnB>
                  </a:tcPr>
                </a:tc>
                <a:tc>
                  <a:txBody>
                    <a:bodyPr/>
                    <a:lstStyle/>
                    <a:p>
                      <a:pPr algn="ctr" rtl="0" fontAlgn="t"/>
                      <a:r>
                        <a:rPr lang="en-GB" sz="1600" b="0" i="0" u="none" strike="noStrike">
                          <a:solidFill>
                            <a:srgbClr val="000000"/>
                          </a:solidFill>
                          <a:effectLst/>
                          <a:latin typeface="Calibri"/>
                        </a:rPr>
                        <a:t>1.50</a:t>
                      </a:r>
                    </a:p>
                  </a:txBody>
                  <a:tcPr marL="9525" marR="9525" marT="9525" marB="0">
                    <a:lnL>
                      <a:noFill/>
                    </a:lnL>
                    <a:lnR>
                      <a:noFill/>
                    </a:lnR>
                    <a:lnT>
                      <a:noFill/>
                    </a:lnT>
                    <a:lnB>
                      <a:noFill/>
                    </a:lnB>
                  </a:tcPr>
                </a:tc>
                <a:tc>
                  <a:txBody>
                    <a:bodyPr/>
                    <a:lstStyle/>
                    <a:p>
                      <a:pPr algn="ctr" rtl="0" fontAlgn="t"/>
                      <a:r>
                        <a:rPr lang="en-GB" sz="1600" b="0" i="0" u="none" strike="noStrike" dirty="0">
                          <a:solidFill>
                            <a:srgbClr val="000000"/>
                          </a:solidFill>
                          <a:effectLst/>
                          <a:latin typeface="Calibri"/>
                        </a:rPr>
                        <a:t>1.50</a:t>
                      </a:r>
                    </a:p>
                  </a:txBody>
                  <a:tcPr marL="9525" marR="9525" marT="9525" marB="0">
                    <a:lnL>
                      <a:noFill/>
                    </a:lnL>
                    <a:lnR>
                      <a:noFill/>
                    </a:lnR>
                    <a:lnT>
                      <a:noFill/>
                    </a:lnT>
                    <a:lnB>
                      <a:noFill/>
                    </a:lnB>
                  </a:tcPr>
                </a:tc>
              </a:tr>
              <a:tr h="313282">
                <a:tc>
                  <a:txBody>
                    <a:bodyPr/>
                    <a:lstStyle/>
                    <a:p>
                      <a:pPr algn="l" rtl="0" fontAlgn="t"/>
                      <a:r>
                        <a:rPr lang="en-GB" sz="1600" b="1" i="0" u="none" strike="noStrike" dirty="0">
                          <a:solidFill>
                            <a:srgbClr val="000000"/>
                          </a:solidFill>
                          <a:effectLst/>
                          <a:latin typeface="Calibri"/>
                        </a:rPr>
                        <a:t>Total</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GB" sz="1600" b="1" i="0" u="none" strike="noStrike" dirty="0">
                          <a:solidFill>
                            <a:srgbClr val="000000"/>
                          </a:solidFill>
                          <a:effectLst/>
                          <a:latin typeface="Calibri"/>
                        </a:rPr>
                        <a:t>100.00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GB" sz="1600" b="1" i="0" u="none" strike="noStrike" dirty="0">
                          <a:solidFill>
                            <a:srgbClr val="000000"/>
                          </a:solidFill>
                          <a:effectLst/>
                          <a:latin typeface="Calibri"/>
                        </a:rPr>
                        <a:t>100.00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GB" sz="1600" b="1" i="0" u="none" strike="noStrike" dirty="0">
                          <a:solidFill>
                            <a:srgbClr val="000000"/>
                          </a:solidFill>
                          <a:effectLst/>
                          <a:latin typeface="Calibri"/>
                        </a:rPr>
                        <a:t>100.00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GB" sz="1600" b="1" i="0" u="none" strike="noStrike" dirty="0">
                          <a:solidFill>
                            <a:srgbClr val="000000"/>
                          </a:solidFill>
                          <a:effectLst/>
                          <a:latin typeface="Calibri"/>
                        </a:rPr>
                        <a:t>100.00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t"/>
                      <a:r>
                        <a:rPr lang="en-GB" sz="1600" b="1" i="0" u="none" strike="noStrike" dirty="0">
                          <a:solidFill>
                            <a:srgbClr val="000000"/>
                          </a:solidFill>
                          <a:effectLst/>
                          <a:latin typeface="Calibri"/>
                        </a:rPr>
                        <a:t>100.00</a:t>
                      </a:r>
                    </a:p>
                  </a:txBody>
                  <a:tcPr marL="9525" marR="9525" marT="9525"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3" name="Rectangle 4"/>
          <p:cNvSpPr/>
          <p:nvPr/>
        </p:nvSpPr>
        <p:spPr>
          <a:xfrm>
            <a:off x="500747" y="910772"/>
            <a:ext cx="10065657" cy="338554"/>
          </a:xfrm>
          <a:prstGeom prst="rect">
            <a:avLst/>
          </a:prstGeom>
        </p:spPr>
        <p:txBody>
          <a:bodyPr wrap="square">
            <a:spAutoFit/>
          </a:bodyPr>
          <a:lstStyle/>
          <a:p>
            <a:r>
              <a:rPr lang="en-GB" sz="1600" dirty="0"/>
              <a:t>Table </a:t>
            </a:r>
            <a:r>
              <a:rPr lang="en-GB" sz="1600" dirty="0" smtClean="0"/>
              <a:t>1: </a:t>
            </a:r>
            <a:r>
              <a:rPr lang="en-GB" sz="1600" dirty="0"/>
              <a:t>Proximate composition of ingredients (%DM) in experimental diets with different added lipid sources.</a:t>
            </a:r>
          </a:p>
        </p:txBody>
      </p:sp>
      <p:sp>
        <p:nvSpPr>
          <p:cNvPr id="14" name="矩形 13"/>
          <p:cNvSpPr/>
          <p:nvPr/>
        </p:nvSpPr>
        <p:spPr>
          <a:xfrm>
            <a:off x="2163914" y="6248400"/>
            <a:ext cx="8083171" cy="369332"/>
          </a:xfrm>
          <a:prstGeom prst="rect">
            <a:avLst/>
          </a:prstGeom>
        </p:spPr>
        <p:txBody>
          <a:bodyPr wrap="square">
            <a:spAutoFit/>
          </a:bodyPr>
          <a:lstStyle/>
          <a:p>
            <a:r>
              <a:rPr lang="en-US" altLang="zh-CN" i="1" dirty="0" smtClean="0"/>
              <a:t>FO/VCO=100%(Diet A), 3:1  (Diet B), 1:1 (Diet C), 1:3(Diet D), 0%(Diet E).</a:t>
            </a:r>
            <a:endParaRPr lang="zh-CN" altLang="en-US" i="1" dirty="0"/>
          </a:p>
        </p:txBody>
      </p:sp>
    </p:spTree>
    <p:extLst>
      <p:ext uri="{BB962C8B-B14F-4D97-AF65-F5344CB8AC3E}">
        <p14:creationId xmlns:p14="http://schemas.microsoft.com/office/powerpoint/2010/main" val="191126755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635" y="384313"/>
            <a:ext cx="10196885" cy="1139687"/>
          </a:xfrm>
        </p:spPr>
        <p:txBody>
          <a:bodyPr>
            <a:normAutofit/>
          </a:bodyPr>
          <a:lstStyle/>
          <a:p>
            <a:r>
              <a:rPr lang="en-US" dirty="0"/>
              <a:t>Materials and methods</a:t>
            </a:r>
            <a:br>
              <a:rPr lang="en-US" dirty="0"/>
            </a:br>
            <a:r>
              <a:rPr lang="en-US" sz="2800" b="1" u="sng" dirty="0"/>
              <a:t>Feeding trial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746955"/>
              </p:ext>
            </p:extLst>
          </p:nvPr>
        </p:nvGraphicFramePr>
        <p:xfrm>
          <a:off x="821635" y="1524001"/>
          <a:ext cx="10482469" cy="4890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22465" y="5168347"/>
            <a:ext cx="2857500" cy="1470991"/>
          </a:xfrm>
          <a:prstGeom prst="rect">
            <a:avLst/>
          </a:prstGeom>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4056" y="192157"/>
            <a:ext cx="1665909" cy="38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744477"/>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2"/>
            <a:ext cx="9875520" cy="808383"/>
          </a:xfrm>
        </p:spPr>
        <p:txBody>
          <a:bodyPr/>
          <a:lstStyle/>
          <a:p>
            <a:r>
              <a:rPr lang="en-US" dirty="0"/>
              <a:t>Materials and methods</a:t>
            </a:r>
          </a:p>
        </p:txBody>
      </p:sp>
      <p:sp>
        <p:nvSpPr>
          <p:cNvPr id="3" name="Content Placeholder 2"/>
          <p:cNvSpPr>
            <a:spLocks noGrp="1"/>
          </p:cNvSpPr>
          <p:nvPr>
            <p:ph idx="1"/>
          </p:nvPr>
        </p:nvSpPr>
        <p:spPr>
          <a:xfrm>
            <a:off x="838200" y="1417983"/>
            <a:ext cx="10515600" cy="4758980"/>
          </a:xfrm>
        </p:spPr>
        <p:txBody>
          <a:bodyPr>
            <a:normAutofit/>
          </a:bodyPr>
          <a:lstStyle/>
          <a:p>
            <a:pPr marL="0" indent="0">
              <a:buNone/>
            </a:pPr>
            <a:r>
              <a:rPr lang="en-US" sz="2800" b="1" u="sng" dirty="0"/>
              <a:t>Measurements</a:t>
            </a:r>
          </a:p>
          <a:p>
            <a:r>
              <a:rPr lang="en-US" sz="2800" dirty="0"/>
              <a:t>Weight and length: 15 fish/15</a:t>
            </a:r>
            <a:r>
              <a:rPr lang="en-US" sz="2800" baseline="30000" dirty="0"/>
              <a:t>th</a:t>
            </a:r>
            <a:r>
              <a:rPr lang="en-US" sz="2800" dirty="0"/>
              <a:t> day </a:t>
            </a:r>
          </a:p>
          <a:p>
            <a:r>
              <a:rPr lang="en-US" sz="2800" dirty="0"/>
              <a:t>Termination point: All experimental fish</a:t>
            </a:r>
          </a:p>
          <a:p>
            <a:r>
              <a:rPr lang="en-US" sz="2800" dirty="0"/>
              <a:t>Feed: amount fed to fish </a:t>
            </a:r>
            <a:r>
              <a:rPr lang="en-US" sz="2800" dirty="0" smtClean="0"/>
              <a:t> </a:t>
            </a:r>
            <a:r>
              <a:rPr lang="en-US" sz="2800" dirty="0"/>
              <a:t>calculated daily</a:t>
            </a:r>
          </a:p>
          <a:p>
            <a:r>
              <a:rPr lang="en-US" sz="2800" dirty="0"/>
              <a:t>Ammonia and nitrite </a:t>
            </a:r>
            <a:r>
              <a:rPr lang="en-US" sz="2800" dirty="0" smtClean="0"/>
              <a:t> </a:t>
            </a:r>
            <a:r>
              <a:rPr lang="en-US" sz="2800" dirty="0"/>
              <a:t>measured as well on weekly basis - [APHA, 1998]</a:t>
            </a:r>
          </a:p>
          <a:p>
            <a:r>
              <a:rPr lang="en-US" sz="2800" dirty="0"/>
              <a:t>Dissolved oxygen (DO) concentration, pH, and water temperature </a:t>
            </a:r>
            <a:r>
              <a:rPr lang="en-US" sz="2800" dirty="0" smtClean="0"/>
              <a:t> </a:t>
            </a:r>
            <a:r>
              <a:rPr lang="en-US" sz="2800" dirty="0"/>
              <a:t>monitored on daily basis with appropriate instrument and methods.</a:t>
            </a:r>
          </a:p>
          <a:p>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3199" y="258420"/>
            <a:ext cx="1480379" cy="457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1894" y="5446643"/>
            <a:ext cx="1666461" cy="11529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052" y="5446643"/>
            <a:ext cx="2093842" cy="115294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7933" y="5446642"/>
            <a:ext cx="2857500" cy="11529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0433" y="5861810"/>
            <a:ext cx="2857500" cy="737773"/>
          </a:xfrm>
          <a:prstGeom prst="rect">
            <a:avLst/>
          </a:prstGeom>
        </p:spPr>
      </p:pic>
    </p:spTree>
    <p:extLst>
      <p:ext uri="{BB962C8B-B14F-4D97-AF65-F5344CB8AC3E}">
        <p14:creationId xmlns:p14="http://schemas.microsoft.com/office/powerpoint/2010/main" val="3257965038"/>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TotalTime>
  <Words>2086</Words>
  <Application>Microsoft Office PowerPoint</Application>
  <PresentationFormat>自定义</PresentationFormat>
  <Paragraphs>829</Paragraphs>
  <Slides>28</Slides>
  <Notes>6</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Basis</vt:lpstr>
      <vt:lpstr>Performance evaluation of blended coconut oil and fish oil on growth performance and response to Streptococcus iniae challenge on Nile Tilapia (Oreochromis niloticus)</vt:lpstr>
      <vt:lpstr>Contents</vt:lpstr>
      <vt:lpstr>Introduction</vt:lpstr>
      <vt:lpstr>Coconut oil</vt:lpstr>
      <vt:lpstr>Coconut oil</vt:lpstr>
      <vt:lpstr>Objectives</vt:lpstr>
      <vt:lpstr>Materials and methods</vt:lpstr>
      <vt:lpstr>Materials and methods Feeding trial</vt:lpstr>
      <vt:lpstr>Materials and methods</vt:lpstr>
      <vt:lpstr> Materials and methods Sampling and analytical methods </vt:lpstr>
      <vt:lpstr> Materials and methods Bacteria challenge </vt:lpstr>
      <vt:lpstr>Data  analysis and statistics</vt:lpstr>
      <vt:lpstr>Data  analysis and statistics</vt:lpstr>
      <vt:lpstr>Results</vt:lpstr>
      <vt:lpstr>Results </vt:lpstr>
      <vt:lpstr>Results</vt:lpstr>
      <vt:lpstr>Results</vt:lpstr>
      <vt:lpstr>Results</vt:lpstr>
      <vt:lpstr>Results</vt:lpstr>
      <vt:lpstr>Results</vt:lpstr>
      <vt:lpstr>Results</vt:lpstr>
      <vt:lpstr>Results Plasma Metabolites</vt:lpstr>
      <vt:lpstr>Results</vt:lpstr>
      <vt:lpstr>Discussion</vt:lpstr>
      <vt:lpstr>Discussion</vt:lpstr>
      <vt:lpstr>Conclusion</vt:lpstr>
      <vt:lpstr>Acknowledgement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evaluation of blended coconut oil and fish oil on growth, feed utilization, body composition and immune response to streptococcus iniae challenge on Nile Tilapia (Oreochromis niloticus)</dc:title>
  <dc:creator>andrews apraku</dc:creator>
  <cp:lastModifiedBy>admin</cp:lastModifiedBy>
  <cp:revision>122</cp:revision>
  <dcterms:created xsi:type="dcterms:W3CDTF">2015-01-06T12:06:53Z</dcterms:created>
  <dcterms:modified xsi:type="dcterms:W3CDTF">2016-04-27T06:05:09Z</dcterms:modified>
</cp:coreProperties>
</file>